
<file path=[Content_Types].xml><?xml version="1.0" encoding="utf-8"?>
<Types xmlns="http://schemas.openxmlformats.org/package/2006/content-types">
  <Default Extension="avif" ContentType="image/av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7" r:id="rId2"/>
    <p:sldId id="258" r:id="rId3"/>
    <p:sldId id="269" r:id="rId4"/>
    <p:sldId id="268" r:id="rId5"/>
    <p:sldId id="270" r:id="rId6"/>
    <p:sldId id="399" r:id="rId7"/>
    <p:sldId id="351" r:id="rId8"/>
    <p:sldId id="266" r:id="rId9"/>
  </p:sldIdLst>
  <p:sldSz cx="12192000" cy="6858000"/>
  <p:notesSz cx="6858000" cy="9144000"/>
  <p:defaultTextStyle>
    <a:defPPr>
      <a:defRPr lang="en-N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25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0E0F72-5618-47BE-A652-5C21BC7FC665}" type="doc">
      <dgm:prSet loTypeId="urn:microsoft.com/office/officeart/2005/8/layout/radial2" loCatId="relationship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NG"/>
        </a:p>
      </dgm:t>
    </dgm:pt>
    <dgm:pt modelId="{C27F5AA6-DB3A-4D91-BB64-66B1104F4012}">
      <dgm:prSet phldrT="[Text]" custT="1"/>
      <dgm:spPr/>
      <dgm:t>
        <a:bodyPr/>
        <a:lstStyle/>
        <a:p>
          <a:r>
            <a: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Improve Data Balance</a:t>
          </a:r>
          <a:endParaRPr lang="en-NG" sz="2000" dirty="0"/>
        </a:p>
      </dgm:t>
    </dgm:pt>
    <dgm:pt modelId="{3C8856EA-1D39-4CB0-94C3-3D4F726C0737}" type="parTrans" cxnId="{E36512E9-E161-48BB-8285-491E202E2759}">
      <dgm:prSet/>
      <dgm:spPr/>
      <dgm:t>
        <a:bodyPr/>
        <a:lstStyle/>
        <a:p>
          <a:endParaRPr lang="en-NG"/>
        </a:p>
      </dgm:t>
    </dgm:pt>
    <dgm:pt modelId="{3D8B77AE-8848-4F42-83FE-28AB7A626649}" type="sibTrans" cxnId="{E36512E9-E161-48BB-8285-491E202E2759}">
      <dgm:prSet/>
      <dgm:spPr/>
      <dgm:t>
        <a:bodyPr/>
        <a:lstStyle/>
        <a:p>
          <a:endParaRPr lang="en-NG"/>
        </a:p>
      </dgm:t>
    </dgm:pt>
    <dgm:pt modelId="{9D14BF66-17B4-4576-8D1F-287026BD0D51}">
      <dgm:prSet phldrT="[Text]" custT="1"/>
      <dgm:spPr/>
      <dgm:t>
        <a:bodyPr/>
        <a:lstStyle/>
        <a:p>
          <a:r>
            <a: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Expand Dataset </a:t>
          </a:r>
          <a:endParaRPr lang="en-NG" sz="2000" dirty="0"/>
        </a:p>
      </dgm:t>
    </dgm:pt>
    <dgm:pt modelId="{D6C9D0C5-703C-4A0C-BFE6-922AC88611CE}" type="parTrans" cxnId="{2B04898B-035F-4257-BB14-F6E21B069A90}">
      <dgm:prSet/>
      <dgm:spPr/>
      <dgm:t>
        <a:bodyPr/>
        <a:lstStyle/>
        <a:p>
          <a:endParaRPr lang="en-NG"/>
        </a:p>
      </dgm:t>
    </dgm:pt>
    <dgm:pt modelId="{827E2BB0-C66D-44DD-8576-0AB8984C13D3}" type="sibTrans" cxnId="{2B04898B-035F-4257-BB14-F6E21B069A90}">
      <dgm:prSet/>
      <dgm:spPr/>
      <dgm:t>
        <a:bodyPr/>
        <a:lstStyle/>
        <a:p>
          <a:endParaRPr lang="en-NG"/>
        </a:p>
      </dgm:t>
    </dgm:pt>
    <dgm:pt modelId="{F879D9B9-EAAC-425D-9498-973EE9352AF9}">
      <dgm:prSet phldrT="[Text]"/>
      <dgm:spPr/>
      <dgm:t>
        <a:bodyPr/>
        <a:lstStyle/>
        <a:p>
          <a:endParaRPr lang="en-NG" dirty="0"/>
        </a:p>
      </dgm:t>
    </dgm:pt>
    <dgm:pt modelId="{D30439A2-D8E2-42A5-B04C-22F7221551EA}" type="parTrans" cxnId="{57AD19C1-09FD-4B69-A697-B892F59D59A1}">
      <dgm:prSet/>
      <dgm:spPr/>
      <dgm:t>
        <a:bodyPr/>
        <a:lstStyle/>
        <a:p>
          <a:endParaRPr lang="en-NG"/>
        </a:p>
      </dgm:t>
    </dgm:pt>
    <dgm:pt modelId="{984EA6E8-239D-46FD-B1F7-74EE494F553B}" type="sibTrans" cxnId="{57AD19C1-09FD-4B69-A697-B892F59D59A1}">
      <dgm:prSet/>
      <dgm:spPr/>
      <dgm:t>
        <a:bodyPr/>
        <a:lstStyle/>
        <a:p>
          <a:endParaRPr lang="en-NG"/>
        </a:p>
      </dgm:t>
    </dgm:pt>
    <dgm:pt modelId="{FCAC1CD6-D321-44A8-A51B-CD7DA71C4413}">
      <dgm:prSet phldrT="[Text]" custT="1"/>
      <dgm:spPr/>
      <dgm:t>
        <a:bodyPr/>
        <a:lstStyle/>
        <a:p>
          <a:r>
            <a:rPr lang="en-US" sz="1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Continuous Model Improvement</a:t>
          </a:r>
          <a:endParaRPr lang="en-NG" sz="1800" dirty="0"/>
        </a:p>
      </dgm:t>
    </dgm:pt>
    <dgm:pt modelId="{6AD70DF9-1D7E-48CF-8B60-5CC6BC9C5166}" type="parTrans" cxnId="{119C5423-5B8F-45CB-8BEE-870DC421D925}">
      <dgm:prSet/>
      <dgm:spPr/>
      <dgm:t>
        <a:bodyPr/>
        <a:lstStyle/>
        <a:p>
          <a:endParaRPr lang="en-NG"/>
        </a:p>
      </dgm:t>
    </dgm:pt>
    <dgm:pt modelId="{1274AE5F-70DE-4148-B37D-E3D9DD3FC195}" type="sibTrans" cxnId="{119C5423-5B8F-45CB-8BEE-870DC421D925}">
      <dgm:prSet/>
      <dgm:spPr/>
      <dgm:t>
        <a:bodyPr/>
        <a:lstStyle/>
        <a:p>
          <a:endParaRPr lang="en-NG"/>
        </a:p>
      </dgm:t>
    </dgm:pt>
    <dgm:pt modelId="{704A0510-3D52-48CE-A8A7-D302A42D15D2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NG" sz="1800" dirty="0"/>
        </a:p>
      </dgm:t>
    </dgm:pt>
    <dgm:pt modelId="{E8A0BDA8-1EC0-492D-BBEB-7FB4DF0A6D84}" type="sibTrans" cxnId="{F42112DC-CDA9-4181-AE63-6CA368B70101}">
      <dgm:prSet/>
      <dgm:spPr/>
      <dgm:t>
        <a:bodyPr/>
        <a:lstStyle/>
        <a:p>
          <a:endParaRPr lang="en-NG"/>
        </a:p>
      </dgm:t>
    </dgm:pt>
    <dgm:pt modelId="{48A8ADCC-2EDF-40AB-875D-647A091B7119}" type="parTrans" cxnId="{F42112DC-CDA9-4181-AE63-6CA368B70101}">
      <dgm:prSet/>
      <dgm:spPr/>
      <dgm:t>
        <a:bodyPr/>
        <a:lstStyle/>
        <a:p>
          <a:endParaRPr lang="en-NG"/>
        </a:p>
      </dgm:t>
    </dgm:pt>
    <dgm:pt modelId="{AF1B4A55-FC53-42B1-BFA7-D93886A306B4}" type="pres">
      <dgm:prSet presAssocID="{790E0F72-5618-47BE-A652-5C21BC7FC665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60C91B51-F597-433D-A487-EAF50F0107ED}" type="pres">
      <dgm:prSet presAssocID="{790E0F72-5618-47BE-A652-5C21BC7FC665}" presName="cycle" presStyleCnt="0"/>
      <dgm:spPr/>
    </dgm:pt>
    <dgm:pt modelId="{F93D98EA-E7CD-473D-A434-92F5B1FEC63C}" type="pres">
      <dgm:prSet presAssocID="{790E0F72-5618-47BE-A652-5C21BC7FC665}" presName="centerShape" presStyleCnt="0"/>
      <dgm:spPr/>
    </dgm:pt>
    <dgm:pt modelId="{E6DDE3BB-01F8-48B5-8D14-A09FE4BE343B}" type="pres">
      <dgm:prSet presAssocID="{790E0F72-5618-47BE-A652-5C21BC7FC665}" presName="connSite" presStyleLbl="node1" presStyleIdx="0" presStyleCnt="4"/>
      <dgm:spPr/>
    </dgm:pt>
    <dgm:pt modelId="{F8D2D3A8-30B1-47EF-A6CA-736BB43E3D0D}" type="pres">
      <dgm:prSet presAssocID="{790E0F72-5618-47BE-A652-5C21BC7FC665}" presName="visible" presStyleLbl="node1" presStyleIdx="0" presStyleCnt="4" custScaleX="95255" custScaleY="99365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6CC0D440-1001-4429-BA39-EA2F6B0B35BB}" type="pres">
      <dgm:prSet presAssocID="{3C8856EA-1D39-4CB0-94C3-3D4F726C0737}" presName="Name25" presStyleLbl="parChTrans1D1" presStyleIdx="0" presStyleCnt="3"/>
      <dgm:spPr/>
    </dgm:pt>
    <dgm:pt modelId="{8FDA996D-88B2-40D8-B053-E30248B0CBD5}" type="pres">
      <dgm:prSet presAssocID="{C27F5AA6-DB3A-4D91-BB64-66B1104F4012}" presName="node" presStyleCnt="0"/>
      <dgm:spPr/>
    </dgm:pt>
    <dgm:pt modelId="{34255DCB-F8EF-456A-8361-9C4BCB60FDE8}" type="pres">
      <dgm:prSet presAssocID="{C27F5AA6-DB3A-4D91-BB64-66B1104F4012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24B562CA-E308-489F-9300-A0100FFC1F7F}" type="pres">
      <dgm:prSet presAssocID="{C27F5AA6-DB3A-4D91-BB64-66B1104F4012}" presName="childNode" presStyleLbl="revTx" presStyleIdx="0" presStyleCnt="2">
        <dgm:presLayoutVars>
          <dgm:bulletEnabled val="1"/>
        </dgm:presLayoutVars>
      </dgm:prSet>
      <dgm:spPr/>
    </dgm:pt>
    <dgm:pt modelId="{83B469FE-0292-45E5-9A67-D43F73D5E383}" type="pres">
      <dgm:prSet presAssocID="{D6C9D0C5-703C-4A0C-BFE6-922AC88611CE}" presName="Name25" presStyleLbl="parChTrans1D1" presStyleIdx="1" presStyleCnt="3"/>
      <dgm:spPr/>
    </dgm:pt>
    <dgm:pt modelId="{D3418657-1785-4619-92E3-36D3F23A7043}" type="pres">
      <dgm:prSet presAssocID="{9D14BF66-17B4-4576-8D1F-287026BD0D51}" presName="node" presStyleCnt="0"/>
      <dgm:spPr/>
    </dgm:pt>
    <dgm:pt modelId="{0152024A-22D2-4D06-9E1B-9D5354CE5D8D}" type="pres">
      <dgm:prSet presAssocID="{9D14BF66-17B4-4576-8D1F-287026BD0D51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04C7A095-DE79-433C-A195-565310216FB9}" type="pres">
      <dgm:prSet presAssocID="{9D14BF66-17B4-4576-8D1F-287026BD0D51}" presName="childNode" presStyleLbl="revTx" presStyleIdx="0" presStyleCnt="2">
        <dgm:presLayoutVars>
          <dgm:bulletEnabled val="1"/>
        </dgm:presLayoutVars>
      </dgm:prSet>
      <dgm:spPr/>
    </dgm:pt>
    <dgm:pt modelId="{525AA0BF-1D97-4B05-99BC-D458DA272C08}" type="pres">
      <dgm:prSet presAssocID="{6AD70DF9-1D7E-48CF-8B60-5CC6BC9C5166}" presName="Name25" presStyleLbl="parChTrans1D1" presStyleIdx="2" presStyleCnt="3"/>
      <dgm:spPr/>
    </dgm:pt>
    <dgm:pt modelId="{3483828C-212D-4886-8171-BCB19ED5D5EC}" type="pres">
      <dgm:prSet presAssocID="{FCAC1CD6-D321-44A8-A51B-CD7DA71C4413}" presName="node" presStyleCnt="0"/>
      <dgm:spPr/>
    </dgm:pt>
    <dgm:pt modelId="{FBEA45A8-2DDF-4810-809E-932415B5BBF2}" type="pres">
      <dgm:prSet presAssocID="{FCAC1CD6-D321-44A8-A51B-CD7DA71C4413}" presName="parentNode" presStyleLbl="node1" presStyleIdx="3" presStyleCnt="4" custScaleX="116390" custLinFactNeighborX="15822" custLinFactNeighborY="-1266">
        <dgm:presLayoutVars>
          <dgm:chMax val="1"/>
          <dgm:bulletEnabled val="1"/>
        </dgm:presLayoutVars>
      </dgm:prSet>
      <dgm:spPr/>
    </dgm:pt>
    <dgm:pt modelId="{B3473004-758C-4864-B246-6DBAEEDB46E3}" type="pres">
      <dgm:prSet presAssocID="{FCAC1CD6-D321-44A8-A51B-CD7DA71C4413}" presName="childNode" presStyleLbl="revTx" presStyleIdx="1" presStyleCnt="2">
        <dgm:presLayoutVars>
          <dgm:bulletEnabled val="1"/>
        </dgm:presLayoutVars>
      </dgm:prSet>
      <dgm:spPr/>
    </dgm:pt>
  </dgm:ptLst>
  <dgm:cxnLst>
    <dgm:cxn modelId="{0F007F00-509C-4FA7-A788-35BCB4F1BE28}" type="presOf" srcId="{F879D9B9-EAAC-425D-9498-973EE9352AF9}" destId="{04C7A095-DE79-433C-A195-565310216FB9}" srcOrd="0" destOrd="0" presId="urn:microsoft.com/office/officeart/2005/8/layout/radial2"/>
    <dgm:cxn modelId="{F45D0205-AAE8-45E0-B90E-EE9A875BAE69}" type="presOf" srcId="{6AD70DF9-1D7E-48CF-8B60-5CC6BC9C5166}" destId="{525AA0BF-1D97-4B05-99BC-D458DA272C08}" srcOrd="0" destOrd="0" presId="urn:microsoft.com/office/officeart/2005/8/layout/radial2"/>
    <dgm:cxn modelId="{517DCB06-D1FC-433F-A2A0-6E81432222CA}" type="presOf" srcId="{FCAC1CD6-D321-44A8-A51B-CD7DA71C4413}" destId="{FBEA45A8-2DDF-4810-809E-932415B5BBF2}" srcOrd="0" destOrd="0" presId="urn:microsoft.com/office/officeart/2005/8/layout/radial2"/>
    <dgm:cxn modelId="{119C5423-5B8F-45CB-8BEE-870DC421D925}" srcId="{790E0F72-5618-47BE-A652-5C21BC7FC665}" destId="{FCAC1CD6-D321-44A8-A51B-CD7DA71C4413}" srcOrd="2" destOrd="0" parTransId="{6AD70DF9-1D7E-48CF-8B60-5CC6BC9C5166}" sibTransId="{1274AE5F-70DE-4148-B37D-E3D9DD3FC195}"/>
    <dgm:cxn modelId="{1B52306C-B8EC-4648-B92D-191B9B10197C}" type="presOf" srcId="{3C8856EA-1D39-4CB0-94C3-3D4F726C0737}" destId="{6CC0D440-1001-4429-BA39-EA2F6B0B35BB}" srcOrd="0" destOrd="0" presId="urn:microsoft.com/office/officeart/2005/8/layout/radial2"/>
    <dgm:cxn modelId="{2B04898B-035F-4257-BB14-F6E21B069A90}" srcId="{790E0F72-5618-47BE-A652-5C21BC7FC665}" destId="{9D14BF66-17B4-4576-8D1F-287026BD0D51}" srcOrd="1" destOrd="0" parTransId="{D6C9D0C5-703C-4A0C-BFE6-922AC88611CE}" sibTransId="{827E2BB0-C66D-44DD-8576-0AB8984C13D3}"/>
    <dgm:cxn modelId="{53E81F99-7789-4DD3-B775-EAC6ECD65F4E}" type="presOf" srcId="{C27F5AA6-DB3A-4D91-BB64-66B1104F4012}" destId="{34255DCB-F8EF-456A-8361-9C4BCB60FDE8}" srcOrd="0" destOrd="0" presId="urn:microsoft.com/office/officeart/2005/8/layout/radial2"/>
    <dgm:cxn modelId="{FD2139A2-1CF6-4F83-B0E8-76F484C358F3}" type="presOf" srcId="{9D14BF66-17B4-4576-8D1F-287026BD0D51}" destId="{0152024A-22D2-4D06-9E1B-9D5354CE5D8D}" srcOrd="0" destOrd="0" presId="urn:microsoft.com/office/officeart/2005/8/layout/radial2"/>
    <dgm:cxn modelId="{641CFFA5-5EF8-48C1-B653-E6EA26DDD4C0}" type="presOf" srcId="{790E0F72-5618-47BE-A652-5C21BC7FC665}" destId="{AF1B4A55-FC53-42B1-BFA7-D93886A306B4}" srcOrd="0" destOrd="0" presId="urn:microsoft.com/office/officeart/2005/8/layout/radial2"/>
    <dgm:cxn modelId="{3CF550B6-B220-4937-8360-1FDB846567E7}" type="presOf" srcId="{D6C9D0C5-703C-4A0C-BFE6-922AC88611CE}" destId="{83B469FE-0292-45E5-9A67-D43F73D5E383}" srcOrd="0" destOrd="0" presId="urn:microsoft.com/office/officeart/2005/8/layout/radial2"/>
    <dgm:cxn modelId="{57AD19C1-09FD-4B69-A697-B892F59D59A1}" srcId="{9D14BF66-17B4-4576-8D1F-287026BD0D51}" destId="{F879D9B9-EAAC-425D-9498-973EE9352AF9}" srcOrd="0" destOrd="0" parTransId="{D30439A2-D8E2-42A5-B04C-22F7221551EA}" sibTransId="{984EA6E8-239D-46FD-B1F7-74EE494F553B}"/>
    <dgm:cxn modelId="{F42112DC-CDA9-4181-AE63-6CA368B70101}" srcId="{FCAC1CD6-D321-44A8-A51B-CD7DA71C4413}" destId="{704A0510-3D52-48CE-A8A7-D302A42D15D2}" srcOrd="0" destOrd="0" parTransId="{48A8ADCC-2EDF-40AB-875D-647A091B7119}" sibTransId="{E8A0BDA8-1EC0-492D-BBEB-7FB4DF0A6D84}"/>
    <dgm:cxn modelId="{E36512E9-E161-48BB-8285-491E202E2759}" srcId="{790E0F72-5618-47BE-A652-5C21BC7FC665}" destId="{C27F5AA6-DB3A-4D91-BB64-66B1104F4012}" srcOrd="0" destOrd="0" parTransId="{3C8856EA-1D39-4CB0-94C3-3D4F726C0737}" sibTransId="{3D8B77AE-8848-4F42-83FE-28AB7A626649}"/>
    <dgm:cxn modelId="{E5467FFD-FFEE-432E-BADA-785212099A69}" type="presOf" srcId="{704A0510-3D52-48CE-A8A7-D302A42D15D2}" destId="{B3473004-758C-4864-B246-6DBAEEDB46E3}" srcOrd="0" destOrd="0" presId="urn:microsoft.com/office/officeart/2005/8/layout/radial2"/>
    <dgm:cxn modelId="{A7F18C77-F1F6-407F-9868-639CEFCA176B}" type="presParOf" srcId="{AF1B4A55-FC53-42B1-BFA7-D93886A306B4}" destId="{60C91B51-F597-433D-A487-EAF50F0107ED}" srcOrd="0" destOrd="0" presId="urn:microsoft.com/office/officeart/2005/8/layout/radial2"/>
    <dgm:cxn modelId="{87CD60DA-0665-4165-8EC9-818E76165842}" type="presParOf" srcId="{60C91B51-F597-433D-A487-EAF50F0107ED}" destId="{F93D98EA-E7CD-473D-A434-92F5B1FEC63C}" srcOrd="0" destOrd="0" presId="urn:microsoft.com/office/officeart/2005/8/layout/radial2"/>
    <dgm:cxn modelId="{AB4491F0-06A6-4237-A730-91BEE3246944}" type="presParOf" srcId="{F93D98EA-E7CD-473D-A434-92F5B1FEC63C}" destId="{E6DDE3BB-01F8-48B5-8D14-A09FE4BE343B}" srcOrd="0" destOrd="0" presId="urn:microsoft.com/office/officeart/2005/8/layout/radial2"/>
    <dgm:cxn modelId="{4B20D207-3D40-45CB-88A8-C3097C89807B}" type="presParOf" srcId="{F93D98EA-E7CD-473D-A434-92F5B1FEC63C}" destId="{F8D2D3A8-30B1-47EF-A6CA-736BB43E3D0D}" srcOrd="1" destOrd="0" presId="urn:microsoft.com/office/officeart/2005/8/layout/radial2"/>
    <dgm:cxn modelId="{EFFDEA04-F69E-4671-B6E9-852369A0C596}" type="presParOf" srcId="{60C91B51-F597-433D-A487-EAF50F0107ED}" destId="{6CC0D440-1001-4429-BA39-EA2F6B0B35BB}" srcOrd="1" destOrd="0" presId="urn:microsoft.com/office/officeart/2005/8/layout/radial2"/>
    <dgm:cxn modelId="{83C7AC56-707E-4221-BF46-49152D848930}" type="presParOf" srcId="{60C91B51-F597-433D-A487-EAF50F0107ED}" destId="{8FDA996D-88B2-40D8-B053-E30248B0CBD5}" srcOrd="2" destOrd="0" presId="urn:microsoft.com/office/officeart/2005/8/layout/radial2"/>
    <dgm:cxn modelId="{E68C691A-CF17-4B6C-A563-A32439E31257}" type="presParOf" srcId="{8FDA996D-88B2-40D8-B053-E30248B0CBD5}" destId="{34255DCB-F8EF-456A-8361-9C4BCB60FDE8}" srcOrd="0" destOrd="0" presId="urn:microsoft.com/office/officeart/2005/8/layout/radial2"/>
    <dgm:cxn modelId="{3BFEFB4A-5B78-4AA5-A694-CD2FAD76460B}" type="presParOf" srcId="{8FDA996D-88B2-40D8-B053-E30248B0CBD5}" destId="{24B562CA-E308-489F-9300-A0100FFC1F7F}" srcOrd="1" destOrd="0" presId="urn:microsoft.com/office/officeart/2005/8/layout/radial2"/>
    <dgm:cxn modelId="{522A027D-9AE2-4A4A-AC4E-734992987C1A}" type="presParOf" srcId="{60C91B51-F597-433D-A487-EAF50F0107ED}" destId="{83B469FE-0292-45E5-9A67-D43F73D5E383}" srcOrd="3" destOrd="0" presId="urn:microsoft.com/office/officeart/2005/8/layout/radial2"/>
    <dgm:cxn modelId="{3B3E9E76-9B9D-4E4A-8417-9A8CEA4EE0CF}" type="presParOf" srcId="{60C91B51-F597-433D-A487-EAF50F0107ED}" destId="{D3418657-1785-4619-92E3-36D3F23A7043}" srcOrd="4" destOrd="0" presId="urn:microsoft.com/office/officeart/2005/8/layout/radial2"/>
    <dgm:cxn modelId="{551B19D8-A8C5-42E2-BBAF-F32F4815F4C5}" type="presParOf" srcId="{D3418657-1785-4619-92E3-36D3F23A7043}" destId="{0152024A-22D2-4D06-9E1B-9D5354CE5D8D}" srcOrd="0" destOrd="0" presId="urn:microsoft.com/office/officeart/2005/8/layout/radial2"/>
    <dgm:cxn modelId="{4200FDF9-AF64-4B5B-9E89-C07C343D3160}" type="presParOf" srcId="{D3418657-1785-4619-92E3-36D3F23A7043}" destId="{04C7A095-DE79-433C-A195-565310216FB9}" srcOrd="1" destOrd="0" presId="urn:microsoft.com/office/officeart/2005/8/layout/radial2"/>
    <dgm:cxn modelId="{64C636CA-75B8-4472-8C9D-60C14B2EAA36}" type="presParOf" srcId="{60C91B51-F597-433D-A487-EAF50F0107ED}" destId="{525AA0BF-1D97-4B05-99BC-D458DA272C08}" srcOrd="5" destOrd="0" presId="urn:microsoft.com/office/officeart/2005/8/layout/radial2"/>
    <dgm:cxn modelId="{DF0A381F-B958-4352-969D-09B830F985A4}" type="presParOf" srcId="{60C91B51-F597-433D-A487-EAF50F0107ED}" destId="{3483828C-212D-4886-8171-BCB19ED5D5EC}" srcOrd="6" destOrd="0" presId="urn:microsoft.com/office/officeart/2005/8/layout/radial2"/>
    <dgm:cxn modelId="{253AB9EA-11B9-4D17-BACB-31A3064AF9A3}" type="presParOf" srcId="{3483828C-212D-4886-8171-BCB19ED5D5EC}" destId="{FBEA45A8-2DDF-4810-809E-932415B5BBF2}" srcOrd="0" destOrd="0" presId="urn:microsoft.com/office/officeart/2005/8/layout/radial2"/>
    <dgm:cxn modelId="{2F0FA535-B6F8-4E2E-A6BC-EA2093B4CE0C}" type="presParOf" srcId="{3483828C-212D-4886-8171-BCB19ED5D5EC}" destId="{B3473004-758C-4864-B246-6DBAEEDB46E3}" srcOrd="1" destOrd="0" presId="urn:microsoft.com/office/officeart/2005/8/layout/radial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5AA0BF-1D97-4B05-99BC-D458DA272C08}">
      <dsp:nvSpPr>
        <dsp:cNvPr id="0" name=""/>
        <dsp:cNvSpPr/>
      </dsp:nvSpPr>
      <dsp:spPr>
        <a:xfrm rot="2378036">
          <a:off x="3221955" y="3889673"/>
          <a:ext cx="992986" cy="50712"/>
        </a:xfrm>
        <a:custGeom>
          <a:avLst/>
          <a:gdLst/>
          <a:ahLst/>
          <a:cxnLst/>
          <a:rect l="0" t="0" r="0" b="0"/>
          <a:pathLst>
            <a:path>
              <a:moveTo>
                <a:pt x="0" y="25356"/>
              </a:moveTo>
              <a:lnTo>
                <a:pt x="992986" y="2535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B469FE-0292-45E5-9A67-D43F73D5E383}">
      <dsp:nvSpPr>
        <dsp:cNvPr id="0" name=""/>
        <dsp:cNvSpPr/>
      </dsp:nvSpPr>
      <dsp:spPr>
        <a:xfrm>
          <a:off x="3336081" y="2788628"/>
          <a:ext cx="945937" cy="50712"/>
        </a:xfrm>
        <a:custGeom>
          <a:avLst/>
          <a:gdLst/>
          <a:ahLst/>
          <a:cxnLst/>
          <a:rect l="0" t="0" r="0" b="0"/>
          <a:pathLst>
            <a:path>
              <a:moveTo>
                <a:pt x="0" y="25356"/>
              </a:moveTo>
              <a:lnTo>
                <a:pt x="945937" y="2535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C0D440-1001-4429-BA39-EA2F6B0B35BB}">
      <dsp:nvSpPr>
        <dsp:cNvPr id="0" name=""/>
        <dsp:cNvSpPr/>
      </dsp:nvSpPr>
      <dsp:spPr>
        <a:xfrm rot="19037283">
          <a:off x="3223302" y="1625997"/>
          <a:ext cx="850439" cy="50712"/>
        </a:xfrm>
        <a:custGeom>
          <a:avLst/>
          <a:gdLst/>
          <a:ahLst/>
          <a:cxnLst/>
          <a:rect l="0" t="0" r="0" b="0"/>
          <a:pathLst>
            <a:path>
              <a:moveTo>
                <a:pt x="0" y="25356"/>
              </a:moveTo>
              <a:lnTo>
                <a:pt x="850439" y="2535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D2D3A8-30B1-47EF-A6CA-736BB43E3D0D}">
      <dsp:nvSpPr>
        <dsp:cNvPr id="0" name=""/>
        <dsp:cNvSpPr/>
      </dsp:nvSpPr>
      <dsp:spPr>
        <a:xfrm>
          <a:off x="1100503" y="1469770"/>
          <a:ext cx="2577228" cy="2688429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4255DCB-F8EF-456A-8361-9C4BCB60FDE8}">
      <dsp:nvSpPr>
        <dsp:cNvPr id="0" name=""/>
        <dsp:cNvSpPr/>
      </dsp:nvSpPr>
      <dsp:spPr>
        <a:xfrm>
          <a:off x="3745681" y="663"/>
          <a:ext cx="1623366" cy="1623366"/>
        </a:xfrm>
        <a:prstGeom prst="ellipse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Improve Data Balance</a:t>
          </a:r>
          <a:endParaRPr lang="en-NG" sz="2000" kern="1200" dirty="0"/>
        </a:p>
      </dsp:txBody>
      <dsp:txXfrm>
        <a:off x="3983417" y="238399"/>
        <a:ext cx="1147894" cy="1147894"/>
      </dsp:txXfrm>
    </dsp:sp>
    <dsp:sp modelId="{0152024A-22D2-4D06-9E1B-9D5354CE5D8D}">
      <dsp:nvSpPr>
        <dsp:cNvPr id="0" name=""/>
        <dsp:cNvSpPr/>
      </dsp:nvSpPr>
      <dsp:spPr>
        <a:xfrm>
          <a:off x="4282019" y="2002301"/>
          <a:ext cx="1623366" cy="1623366"/>
        </a:xfrm>
        <a:prstGeom prst="ellipse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Expand Dataset </a:t>
          </a:r>
          <a:endParaRPr lang="en-NG" sz="2000" kern="1200" dirty="0"/>
        </a:p>
      </dsp:txBody>
      <dsp:txXfrm>
        <a:off x="4519755" y="2240037"/>
        <a:ext cx="1147894" cy="1147894"/>
      </dsp:txXfrm>
    </dsp:sp>
    <dsp:sp modelId="{04C7A095-DE79-433C-A195-565310216FB9}">
      <dsp:nvSpPr>
        <dsp:cNvPr id="0" name=""/>
        <dsp:cNvSpPr/>
      </dsp:nvSpPr>
      <dsp:spPr>
        <a:xfrm>
          <a:off x="6067722" y="2002301"/>
          <a:ext cx="2435049" cy="1623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NG" sz="6500" kern="1200" dirty="0"/>
        </a:p>
      </dsp:txBody>
      <dsp:txXfrm>
        <a:off x="6067722" y="2002301"/>
        <a:ext cx="2435049" cy="1623366"/>
      </dsp:txXfrm>
    </dsp:sp>
    <dsp:sp modelId="{FBEA45A8-2DDF-4810-809E-932415B5BBF2}">
      <dsp:nvSpPr>
        <dsp:cNvPr id="0" name=""/>
        <dsp:cNvSpPr/>
      </dsp:nvSpPr>
      <dsp:spPr>
        <a:xfrm>
          <a:off x="3836237" y="3983388"/>
          <a:ext cx="1889435" cy="1623366"/>
        </a:xfrm>
        <a:prstGeom prst="ellipse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Continuous Model Improvement</a:t>
          </a:r>
          <a:endParaRPr lang="en-NG" sz="1800" kern="1200" dirty="0"/>
        </a:p>
      </dsp:txBody>
      <dsp:txXfrm>
        <a:off x="4112938" y="4221124"/>
        <a:ext cx="1336033" cy="1147894"/>
      </dsp:txXfrm>
    </dsp:sp>
    <dsp:sp modelId="{B3473004-758C-4864-B246-6DBAEEDB46E3}">
      <dsp:nvSpPr>
        <dsp:cNvPr id="0" name=""/>
        <dsp:cNvSpPr/>
      </dsp:nvSpPr>
      <dsp:spPr>
        <a:xfrm>
          <a:off x="5555422" y="3983388"/>
          <a:ext cx="2834153" cy="1623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NG" sz="1800" kern="1200" dirty="0"/>
        </a:p>
      </dsp:txBody>
      <dsp:txXfrm>
        <a:off x="5555422" y="3983388"/>
        <a:ext cx="2834153" cy="16233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DA974-F753-0258-F2EE-AB6DF80199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9BB59F-0B33-C643-096F-270125A0C3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97E70-F1C7-CCF2-5731-64FC6BA04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25FC6-9D0C-4687-909F-CBCD957B5FF1}" type="datetimeFigureOut">
              <a:rPr lang="en-NG" smtClean="0"/>
              <a:t>23/03/2025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5E697-C7AF-2910-689A-C7CCFF014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EC86A-AC65-C948-560C-1AB3BDDF3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6901B-00A4-4C35-B247-5DEDBADE64E6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409182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6FBB6-7914-263A-B4D0-E34480172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6FDD64-DF7D-39A2-B240-B3DEF9A353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F6DDA-CEB8-BD4C-872F-37EEA4B35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25FC6-9D0C-4687-909F-CBCD957B5FF1}" type="datetimeFigureOut">
              <a:rPr lang="en-NG" smtClean="0"/>
              <a:t>23/03/2025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3D5EF3-F8D1-2AB7-3379-7BE2F6672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CF4BC-9382-13C8-9159-6CD8AD6F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6901B-00A4-4C35-B247-5DEDBADE64E6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305843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95BA44-C1C7-466A-8396-93C9080C8A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FD20A2-0EF6-AB29-5922-82CA00A4A0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AFAA0-8A76-1847-FA6C-364CB0D6F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25FC6-9D0C-4687-909F-CBCD957B5FF1}" type="datetimeFigureOut">
              <a:rPr lang="en-NG" smtClean="0"/>
              <a:t>23/03/2025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499BA-7ABE-DD5D-FBF9-3435943F3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8E28D-17B5-8F04-3161-DD8A6560B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6901B-00A4-4C35-B247-5DEDBADE64E6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445871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2488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E367C-76DD-7BE3-AFAD-E3E2A6769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B0595-8ABF-65EB-6C2B-8F11BD836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04CA1-2763-5E5B-AB9D-F5460D293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25FC6-9D0C-4687-909F-CBCD957B5FF1}" type="datetimeFigureOut">
              <a:rPr lang="en-NG" smtClean="0"/>
              <a:t>23/03/2025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6A9E3-430A-B3F4-3AB6-B15D01F4A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84F6C-59D8-A4F8-B6CB-9D1C5B577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6901B-00A4-4C35-B247-5DEDBADE64E6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68712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881E-1102-E879-AD17-2633AEB3A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747E5-C875-2E1F-1F06-959EAB593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C93B4-3F00-5EB9-398A-D45AB86D3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25FC6-9D0C-4687-909F-CBCD957B5FF1}" type="datetimeFigureOut">
              <a:rPr lang="en-NG" smtClean="0"/>
              <a:t>23/03/2025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A12CD-3386-5186-54BA-810736BE9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BB1FD-8988-6A9E-5375-1F6BCE2EC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6901B-00A4-4C35-B247-5DEDBADE64E6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034572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69013-E592-F04B-FA1C-0F8231741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27ECF-688D-D2DE-0C18-5FA9286A90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2D0CEE-4619-C6F0-631A-8FA951DC0E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590426-45DB-7DB0-B961-D7B6AA20C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25FC6-9D0C-4687-909F-CBCD957B5FF1}" type="datetimeFigureOut">
              <a:rPr lang="en-NG" smtClean="0"/>
              <a:t>23/03/2025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59B10A-BB1F-4BCF-3DB2-B269CB6C6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9F7A1-3819-B095-020C-A385D9182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6901B-00A4-4C35-B247-5DEDBADE64E6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616467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71BCE-F4D3-EE00-B5B2-2D777EB82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08343-A3E9-FD7F-DD91-151541181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923EEB-4536-E680-3967-FBDF74D30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6067E3-62CD-4DF4-9982-26D410E77B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F95CAD-F383-C108-18E2-BABC33469B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7D7A0C-9A16-0AE1-DA3D-7B9039015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25FC6-9D0C-4687-909F-CBCD957B5FF1}" type="datetimeFigureOut">
              <a:rPr lang="en-NG" smtClean="0"/>
              <a:t>23/03/2025</a:t>
            </a:fld>
            <a:endParaRPr lang="en-N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AD8118-1B8F-A5D5-92F8-01C5987BD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68BF5D-EA7F-EF57-8B7E-0CCDE422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6901B-00A4-4C35-B247-5DEDBADE64E6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4232899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167E0-4DAE-4CB3-F44C-2AE5B9178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DDC476-3160-55F2-5FA2-7A607D739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25FC6-9D0C-4687-909F-CBCD957B5FF1}" type="datetimeFigureOut">
              <a:rPr lang="en-NG" smtClean="0"/>
              <a:t>23/03/2025</a:t>
            </a:fld>
            <a:endParaRPr lang="en-N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CF3D76-2259-5C14-E7A7-BCDB7C47F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77579F-4FCE-6444-26C5-F38ABAAC5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6901B-00A4-4C35-B247-5DEDBADE64E6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708290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5770A6-0A58-E291-D6BA-E09A8FE83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25FC6-9D0C-4687-909F-CBCD957B5FF1}" type="datetimeFigureOut">
              <a:rPr lang="en-NG" smtClean="0"/>
              <a:t>23/03/2025</a:t>
            </a:fld>
            <a:endParaRPr lang="en-N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2F6442-AE17-0C08-8D95-A4CDBCABB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956B4-D880-2E67-0524-C573B1522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6901B-00A4-4C35-B247-5DEDBADE64E6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687114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ED8E9-F673-6E43-13C0-6F866D6BB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8A68-B708-1F2C-E281-CC0B242B2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2F9020-F323-C154-D417-15D506F18C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749821-7375-7813-E401-E774D529B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25FC6-9D0C-4687-909F-CBCD957B5FF1}" type="datetimeFigureOut">
              <a:rPr lang="en-NG" smtClean="0"/>
              <a:t>23/03/2025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E900E0-7B9E-44B9-1655-72813057D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4F3AC-83AD-25D9-F4DB-3CD510B8A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6901B-00A4-4C35-B247-5DEDBADE64E6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879127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C2CB7-2952-2605-0BB5-29EC75FA8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689D28-59C1-07B2-21D1-A22CB866A3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26800-DE88-3E3D-2A1D-0EE99911B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AE0D5C-98A2-AF04-7C14-09E9FCD2B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25FC6-9D0C-4687-909F-CBCD957B5FF1}" type="datetimeFigureOut">
              <a:rPr lang="en-NG" smtClean="0"/>
              <a:t>23/03/2025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AEA3A2-26A9-0AA1-6628-3C38A27FA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56263F-A645-1324-3520-E41B05F8C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6901B-00A4-4C35-B247-5DEDBADE64E6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957572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43BD5D-D13E-63E9-7356-A7325BE25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E9CE25-FEE3-8B90-1EBB-8A069C227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E5A0A-8B56-C37C-D5F1-BC8D4A882E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25FC6-9D0C-4687-909F-CBCD957B5FF1}" type="datetimeFigureOut">
              <a:rPr lang="en-NG" smtClean="0"/>
              <a:t>23/03/2025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127DA-DA75-4E83-1CD2-E10A249B7C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738A7-6AEC-7513-403E-5D5E1944D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6901B-00A4-4C35-B247-5DEDBADE64E6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225708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av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F92E05-48E2-42F9-6B00-185CFF6FC3DA}"/>
              </a:ext>
            </a:extLst>
          </p:cNvPr>
          <p:cNvSpPr/>
          <p:nvPr/>
        </p:nvSpPr>
        <p:spPr>
          <a:xfrm>
            <a:off x="-1712" y="0"/>
            <a:ext cx="12193712" cy="6858000"/>
          </a:xfrm>
          <a:prstGeom prst="rect">
            <a:avLst/>
          </a:prstGeom>
          <a:gradFill>
            <a:gsLst>
              <a:gs pos="100000">
                <a:schemeClr val="accent1">
                  <a:lumMod val="26000"/>
                  <a:lumOff val="74000"/>
                </a:schemeClr>
              </a:gs>
              <a:gs pos="6000">
                <a:schemeClr val="accent1">
                  <a:lumMod val="45000"/>
                  <a:lumOff val="55000"/>
                </a:schemeClr>
              </a:gs>
              <a:gs pos="53000">
                <a:schemeClr val="accent1">
                  <a:lumMod val="45000"/>
                  <a:lumOff val="55000"/>
                  <a:alpha val="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60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CA419C-689A-2934-B863-BF27AFF17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2" y="0"/>
            <a:ext cx="1219371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7F37E7-F1E7-6A43-2AF3-1518902169A2}"/>
              </a:ext>
            </a:extLst>
          </p:cNvPr>
          <p:cNvSpPr txBox="1"/>
          <p:nvPr/>
        </p:nvSpPr>
        <p:spPr>
          <a:xfrm>
            <a:off x="167308" y="319719"/>
            <a:ext cx="117411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0" dirty="0">
                <a:solidFill>
                  <a:schemeClr val="bg1"/>
                </a:solidFill>
                <a:effectLst/>
              </a:rPr>
              <a:t>LOAN DEFAULT PREDICTION USING MACHINE LERANING</a:t>
            </a:r>
            <a:endParaRPr lang="en-NG" sz="4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8627AB-D2D0-D016-B855-845D6503926B}"/>
              </a:ext>
            </a:extLst>
          </p:cNvPr>
          <p:cNvSpPr txBox="1"/>
          <p:nvPr/>
        </p:nvSpPr>
        <p:spPr>
          <a:xfrm>
            <a:off x="2805409" y="1424268"/>
            <a:ext cx="65794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solidFill>
                  <a:schemeClr val="accent2"/>
                </a:solidFill>
                <a:effectLst/>
              </a:rPr>
              <a:t>Model</a:t>
            </a:r>
            <a:r>
              <a:rPr lang="en-US" sz="3200" b="1" i="0" dirty="0">
                <a:solidFill>
                  <a:schemeClr val="accent2"/>
                </a:solidFill>
                <a:effectLst/>
              </a:rPr>
              <a:t> </a:t>
            </a:r>
            <a:r>
              <a:rPr lang="en-US" sz="2000" b="1" i="0" dirty="0">
                <a:solidFill>
                  <a:schemeClr val="accent2"/>
                </a:solidFill>
                <a:effectLst/>
              </a:rPr>
              <a:t>Development, Insights, and Limitations</a:t>
            </a:r>
            <a:endParaRPr lang="en-US" sz="2000" dirty="0">
              <a:solidFill>
                <a:schemeClr val="accent2"/>
              </a:solidFill>
              <a:effectLst/>
            </a:endParaRPr>
          </a:p>
          <a:p>
            <a:pPr algn="ctr"/>
            <a:endParaRPr lang="en-NG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067F87-4D9A-82C7-255F-DBFE5068C510}"/>
              </a:ext>
            </a:extLst>
          </p:cNvPr>
          <p:cNvSpPr txBox="1"/>
          <p:nvPr/>
        </p:nvSpPr>
        <p:spPr>
          <a:xfrm>
            <a:off x="-575870" y="6179029"/>
            <a:ext cx="5812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Presentation by Andy Joseph</a:t>
            </a:r>
            <a:endParaRPr lang="en-NG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321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AAA11A-5066-BAA6-CB32-149DF53B6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46878"/>
            <a:ext cx="5610546" cy="56105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91AAE1-5489-0EF7-F39B-6454090E5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385" y="424621"/>
            <a:ext cx="2548175" cy="522257"/>
          </a:xfrm>
        </p:spPr>
        <p:txBody>
          <a:bodyPr>
            <a:noAutofit/>
          </a:bodyPr>
          <a:lstStyle/>
          <a:p>
            <a:pPr algn="ctr"/>
            <a:r>
              <a:rPr lang="en-US" sz="36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OBJECTIVE</a:t>
            </a:r>
            <a:endParaRPr lang="en-NG" sz="36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EE9F0E-6F07-662F-6C85-391C62B88FF3}"/>
              </a:ext>
            </a:extLst>
          </p:cNvPr>
          <p:cNvSpPr txBox="1"/>
          <p:nvPr/>
        </p:nvSpPr>
        <p:spPr>
          <a:xfrm>
            <a:off x="690938" y="2274838"/>
            <a:ext cx="56105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Analyze historical loan data and build a model that predicts whether a borrower will default on their loan</a:t>
            </a:r>
            <a:endParaRPr lang="en-NG" sz="3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89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94"/>
          <p:cNvSpPr txBox="1"/>
          <p:nvPr/>
        </p:nvSpPr>
        <p:spPr>
          <a:xfrm>
            <a:off x="741878" y="1939689"/>
            <a:ext cx="2176780" cy="523220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TOOLS USED</a:t>
            </a:r>
          </a:p>
        </p:txBody>
      </p:sp>
      <p:sp>
        <p:nvSpPr>
          <p:cNvPr id="41" name="TextBox 95"/>
          <p:cNvSpPr txBox="1"/>
          <p:nvPr/>
        </p:nvSpPr>
        <p:spPr>
          <a:xfrm>
            <a:off x="933040" y="2599424"/>
            <a:ext cx="2702560" cy="163004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+mn-ea"/>
              </a:rPr>
              <a:t>Python</a:t>
            </a:r>
            <a:endParaRPr lang="en-US" sz="20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+mn-ea"/>
              </a:rPr>
              <a:t>Numpy</a:t>
            </a:r>
            <a:endParaRPr lang="en-US" sz="20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+mn-ea"/>
              </a:rPr>
              <a:t>Pandas</a:t>
            </a:r>
            <a:endParaRPr lang="en-US" sz="20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+mn-ea"/>
              </a:rPr>
              <a:t>Scikit-learn</a:t>
            </a:r>
            <a:endParaRPr lang="en-US" sz="20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+mn-ea"/>
              </a:rPr>
              <a:t>Streamlit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2" name="TextBox 97"/>
          <p:cNvSpPr txBox="1"/>
          <p:nvPr/>
        </p:nvSpPr>
        <p:spPr>
          <a:xfrm>
            <a:off x="9108117" y="1902215"/>
            <a:ext cx="1831740" cy="521970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APPROACH</a:t>
            </a:r>
          </a:p>
        </p:txBody>
      </p:sp>
      <p:sp>
        <p:nvSpPr>
          <p:cNvPr id="43" name="TextBox 98"/>
          <p:cNvSpPr txBox="1"/>
          <p:nvPr/>
        </p:nvSpPr>
        <p:spPr>
          <a:xfrm>
            <a:off x="8359136" y="2409477"/>
            <a:ext cx="3617498" cy="255454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Data Collection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Data Preprocessing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EDA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Feature Engineering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Data Balancing &amp; Scaling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Model Selection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Hyperparameter Tuning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Deployment with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Streamlit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3350082" y="748810"/>
            <a:ext cx="5206320" cy="5360380"/>
            <a:chOff x="3715657" y="1346421"/>
            <a:chExt cx="4760687" cy="4901561"/>
          </a:xfrm>
        </p:grpSpPr>
        <p:sp>
          <p:nvSpPr>
            <p:cNvPr id="45" name="Figure"/>
            <p:cNvSpPr/>
            <p:nvPr/>
          </p:nvSpPr>
          <p:spPr>
            <a:xfrm>
              <a:off x="4194462" y="3528402"/>
              <a:ext cx="3211412" cy="2350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42" y="21600"/>
                  </a:moveTo>
                  <a:lnTo>
                    <a:pt x="345" y="21600"/>
                  </a:lnTo>
                  <a:cubicBezTo>
                    <a:pt x="156" y="21600"/>
                    <a:pt x="0" y="21386"/>
                    <a:pt x="0" y="21129"/>
                  </a:cubicBezTo>
                  <a:lnTo>
                    <a:pt x="0" y="15012"/>
                  </a:lnTo>
                  <a:cubicBezTo>
                    <a:pt x="0" y="14754"/>
                    <a:pt x="156" y="14540"/>
                    <a:pt x="345" y="14540"/>
                  </a:cubicBezTo>
                  <a:lnTo>
                    <a:pt x="4610" y="14540"/>
                  </a:lnTo>
                  <a:lnTo>
                    <a:pt x="4610" y="8323"/>
                  </a:lnTo>
                  <a:cubicBezTo>
                    <a:pt x="4610" y="8065"/>
                    <a:pt x="4766" y="7852"/>
                    <a:pt x="4955" y="7852"/>
                  </a:cubicBezTo>
                  <a:cubicBezTo>
                    <a:pt x="5144" y="7852"/>
                    <a:pt x="5300" y="8065"/>
                    <a:pt x="5300" y="8323"/>
                  </a:cubicBezTo>
                  <a:lnTo>
                    <a:pt x="5300" y="15012"/>
                  </a:lnTo>
                  <a:cubicBezTo>
                    <a:pt x="5300" y="15270"/>
                    <a:pt x="5144" y="15483"/>
                    <a:pt x="4955" y="15483"/>
                  </a:cubicBezTo>
                  <a:lnTo>
                    <a:pt x="690" y="15483"/>
                  </a:lnTo>
                  <a:lnTo>
                    <a:pt x="690" y="20657"/>
                  </a:lnTo>
                  <a:lnTo>
                    <a:pt x="13402" y="20657"/>
                  </a:lnTo>
                  <a:lnTo>
                    <a:pt x="13402" y="13509"/>
                  </a:lnTo>
                  <a:cubicBezTo>
                    <a:pt x="13402" y="13252"/>
                    <a:pt x="13558" y="13038"/>
                    <a:pt x="13747" y="13038"/>
                  </a:cubicBezTo>
                  <a:lnTo>
                    <a:pt x="17708" y="13038"/>
                  </a:lnTo>
                  <a:cubicBezTo>
                    <a:pt x="17896" y="13038"/>
                    <a:pt x="18053" y="13252"/>
                    <a:pt x="18053" y="13509"/>
                  </a:cubicBezTo>
                  <a:lnTo>
                    <a:pt x="18053" y="20123"/>
                  </a:lnTo>
                  <a:lnTo>
                    <a:pt x="20910" y="20123"/>
                  </a:lnTo>
                  <a:lnTo>
                    <a:pt x="20878" y="471"/>
                  </a:lnTo>
                  <a:cubicBezTo>
                    <a:pt x="20878" y="214"/>
                    <a:pt x="21030" y="0"/>
                    <a:pt x="21223" y="0"/>
                  </a:cubicBezTo>
                  <a:cubicBezTo>
                    <a:pt x="21223" y="0"/>
                    <a:pt x="21223" y="0"/>
                    <a:pt x="21223" y="0"/>
                  </a:cubicBezTo>
                  <a:cubicBezTo>
                    <a:pt x="21411" y="0"/>
                    <a:pt x="21568" y="207"/>
                    <a:pt x="21568" y="471"/>
                  </a:cubicBezTo>
                  <a:lnTo>
                    <a:pt x="21600" y="20594"/>
                  </a:lnTo>
                  <a:cubicBezTo>
                    <a:pt x="21600" y="20720"/>
                    <a:pt x="21563" y="20839"/>
                    <a:pt x="21499" y="20927"/>
                  </a:cubicBezTo>
                  <a:cubicBezTo>
                    <a:pt x="21434" y="21015"/>
                    <a:pt x="21347" y="21066"/>
                    <a:pt x="21255" y="21066"/>
                  </a:cubicBezTo>
                  <a:lnTo>
                    <a:pt x="17708" y="21066"/>
                  </a:lnTo>
                  <a:cubicBezTo>
                    <a:pt x="17519" y="21066"/>
                    <a:pt x="17363" y="20852"/>
                    <a:pt x="17363" y="20594"/>
                  </a:cubicBezTo>
                  <a:lnTo>
                    <a:pt x="17363" y="13981"/>
                  </a:lnTo>
                  <a:lnTo>
                    <a:pt x="14092" y="13981"/>
                  </a:lnTo>
                  <a:lnTo>
                    <a:pt x="14092" y="21135"/>
                  </a:lnTo>
                  <a:cubicBezTo>
                    <a:pt x="14087" y="21393"/>
                    <a:pt x="13935" y="21600"/>
                    <a:pt x="13742" y="21600"/>
                  </a:cubicBezTo>
                  <a:close/>
                </a:path>
              </a:pathLst>
            </a:custGeom>
            <a:solidFill>
              <a:srgbClr val="3A5C84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igure"/>
            <p:cNvSpPr/>
            <p:nvPr/>
          </p:nvSpPr>
          <p:spPr>
            <a:xfrm>
              <a:off x="7019410" y="2365590"/>
              <a:ext cx="655401" cy="604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9" h="21577" extrusionOk="0">
                  <a:moveTo>
                    <a:pt x="20139" y="806"/>
                  </a:moveTo>
                  <a:cubicBezTo>
                    <a:pt x="19230" y="244"/>
                    <a:pt x="17655" y="195"/>
                    <a:pt x="16213" y="1906"/>
                  </a:cubicBezTo>
                  <a:cubicBezTo>
                    <a:pt x="15637" y="2590"/>
                    <a:pt x="15149" y="3690"/>
                    <a:pt x="14750" y="5009"/>
                  </a:cubicBezTo>
                  <a:cubicBezTo>
                    <a:pt x="14040" y="4960"/>
                    <a:pt x="13331" y="4862"/>
                    <a:pt x="12687" y="4691"/>
                  </a:cubicBezTo>
                  <a:cubicBezTo>
                    <a:pt x="13685" y="3910"/>
                    <a:pt x="13796" y="3005"/>
                    <a:pt x="13752" y="2566"/>
                  </a:cubicBezTo>
                  <a:cubicBezTo>
                    <a:pt x="13685" y="1295"/>
                    <a:pt x="12222" y="0"/>
                    <a:pt x="10625" y="0"/>
                  </a:cubicBezTo>
                  <a:cubicBezTo>
                    <a:pt x="9028" y="0"/>
                    <a:pt x="7565" y="1295"/>
                    <a:pt x="7498" y="2566"/>
                  </a:cubicBezTo>
                  <a:cubicBezTo>
                    <a:pt x="7476" y="3005"/>
                    <a:pt x="7565" y="3910"/>
                    <a:pt x="8563" y="4691"/>
                  </a:cubicBezTo>
                  <a:cubicBezTo>
                    <a:pt x="7919" y="4838"/>
                    <a:pt x="7210" y="4960"/>
                    <a:pt x="6500" y="5009"/>
                  </a:cubicBezTo>
                  <a:cubicBezTo>
                    <a:pt x="6101" y="3690"/>
                    <a:pt x="5613" y="2590"/>
                    <a:pt x="5037" y="1906"/>
                  </a:cubicBezTo>
                  <a:cubicBezTo>
                    <a:pt x="3595" y="195"/>
                    <a:pt x="2020" y="244"/>
                    <a:pt x="1111" y="806"/>
                  </a:cubicBezTo>
                  <a:cubicBezTo>
                    <a:pt x="246" y="1344"/>
                    <a:pt x="-175" y="2321"/>
                    <a:pt x="69" y="3274"/>
                  </a:cubicBezTo>
                  <a:cubicBezTo>
                    <a:pt x="335" y="4374"/>
                    <a:pt x="1023" y="5278"/>
                    <a:pt x="2020" y="5889"/>
                  </a:cubicBezTo>
                  <a:cubicBezTo>
                    <a:pt x="2952" y="6451"/>
                    <a:pt x="4105" y="6719"/>
                    <a:pt x="5325" y="6793"/>
                  </a:cubicBezTo>
                  <a:cubicBezTo>
                    <a:pt x="6367" y="11167"/>
                    <a:pt x="6766" y="17788"/>
                    <a:pt x="6833" y="20720"/>
                  </a:cubicBezTo>
                  <a:cubicBezTo>
                    <a:pt x="6855" y="21209"/>
                    <a:pt x="7210" y="21600"/>
                    <a:pt x="7653" y="21576"/>
                  </a:cubicBezTo>
                  <a:cubicBezTo>
                    <a:pt x="8097" y="21551"/>
                    <a:pt x="8452" y="21160"/>
                    <a:pt x="8430" y="20671"/>
                  </a:cubicBezTo>
                  <a:cubicBezTo>
                    <a:pt x="8407" y="19548"/>
                    <a:pt x="8163" y="12119"/>
                    <a:pt x="6944" y="6768"/>
                  </a:cubicBezTo>
                  <a:cubicBezTo>
                    <a:pt x="8008" y="6671"/>
                    <a:pt x="9028" y="6451"/>
                    <a:pt x="9938" y="6157"/>
                  </a:cubicBezTo>
                  <a:cubicBezTo>
                    <a:pt x="10181" y="6084"/>
                    <a:pt x="10403" y="5986"/>
                    <a:pt x="10625" y="5864"/>
                  </a:cubicBezTo>
                  <a:cubicBezTo>
                    <a:pt x="10847" y="5962"/>
                    <a:pt x="11069" y="6060"/>
                    <a:pt x="11312" y="6157"/>
                  </a:cubicBezTo>
                  <a:cubicBezTo>
                    <a:pt x="12200" y="6475"/>
                    <a:pt x="13242" y="6695"/>
                    <a:pt x="14306" y="6768"/>
                  </a:cubicBezTo>
                  <a:cubicBezTo>
                    <a:pt x="13087" y="12144"/>
                    <a:pt x="12865" y="19572"/>
                    <a:pt x="12820" y="20671"/>
                  </a:cubicBezTo>
                  <a:cubicBezTo>
                    <a:pt x="12798" y="21160"/>
                    <a:pt x="13153" y="21576"/>
                    <a:pt x="13597" y="21576"/>
                  </a:cubicBezTo>
                  <a:cubicBezTo>
                    <a:pt x="14040" y="21600"/>
                    <a:pt x="14417" y="21209"/>
                    <a:pt x="14417" y="20720"/>
                  </a:cubicBezTo>
                  <a:cubicBezTo>
                    <a:pt x="14484" y="17788"/>
                    <a:pt x="14905" y="11167"/>
                    <a:pt x="15925" y="6793"/>
                  </a:cubicBezTo>
                  <a:cubicBezTo>
                    <a:pt x="17123" y="6719"/>
                    <a:pt x="18298" y="6451"/>
                    <a:pt x="19230" y="5889"/>
                  </a:cubicBezTo>
                  <a:cubicBezTo>
                    <a:pt x="20227" y="5278"/>
                    <a:pt x="20893" y="4374"/>
                    <a:pt x="21181" y="3274"/>
                  </a:cubicBezTo>
                  <a:cubicBezTo>
                    <a:pt x="21425" y="2321"/>
                    <a:pt x="21004" y="1344"/>
                    <a:pt x="20139" y="806"/>
                  </a:cubicBezTo>
                  <a:close/>
                  <a:moveTo>
                    <a:pt x="2797" y="4325"/>
                  </a:moveTo>
                  <a:cubicBezTo>
                    <a:pt x="2176" y="3958"/>
                    <a:pt x="1799" y="3445"/>
                    <a:pt x="1621" y="2810"/>
                  </a:cubicBezTo>
                  <a:cubicBezTo>
                    <a:pt x="1599" y="2663"/>
                    <a:pt x="1710" y="2492"/>
                    <a:pt x="1887" y="2370"/>
                  </a:cubicBezTo>
                  <a:cubicBezTo>
                    <a:pt x="2287" y="2126"/>
                    <a:pt x="3041" y="2175"/>
                    <a:pt x="3861" y="3128"/>
                  </a:cubicBezTo>
                  <a:cubicBezTo>
                    <a:pt x="4216" y="3543"/>
                    <a:pt x="4526" y="4178"/>
                    <a:pt x="4793" y="4985"/>
                  </a:cubicBezTo>
                  <a:cubicBezTo>
                    <a:pt x="4061" y="4862"/>
                    <a:pt x="3351" y="4667"/>
                    <a:pt x="2797" y="4325"/>
                  </a:cubicBezTo>
                  <a:close/>
                  <a:moveTo>
                    <a:pt x="10625" y="3836"/>
                  </a:moveTo>
                  <a:cubicBezTo>
                    <a:pt x="9494" y="3421"/>
                    <a:pt x="9073" y="2932"/>
                    <a:pt x="9095" y="2688"/>
                  </a:cubicBezTo>
                  <a:cubicBezTo>
                    <a:pt x="9117" y="2419"/>
                    <a:pt x="9960" y="1808"/>
                    <a:pt x="10625" y="1808"/>
                  </a:cubicBezTo>
                  <a:cubicBezTo>
                    <a:pt x="11290" y="1808"/>
                    <a:pt x="12133" y="2419"/>
                    <a:pt x="12155" y="2688"/>
                  </a:cubicBezTo>
                  <a:cubicBezTo>
                    <a:pt x="12177" y="2932"/>
                    <a:pt x="11756" y="3445"/>
                    <a:pt x="10625" y="3836"/>
                  </a:cubicBezTo>
                  <a:close/>
                  <a:moveTo>
                    <a:pt x="18476" y="4325"/>
                  </a:moveTo>
                  <a:cubicBezTo>
                    <a:pt x="17899" y="4667"/>
                    <a:pt x="17211" y="4862"/>
                    <a:pt x="16480" y="4960"/>
                  </a:cubicBezTo>
                  <a:cubicBezTo>
                    <a:pt x="16746" y="4154"/>
                    <a:pt x="17056" y="3519"/>
                    <a:pt x="17411" y="3103"/>
                  </a:cubicBezTo>
                  <a:cubicBezTo>
                    <a:pt x="18209" y="2150"/>
                    <a:pt x="18963" y="2101"/>
                    <a:pt x="19385" y="2346"/>
                  </a:cubicBezTo>
                  <a:cubicBezTo>
                    <a:pt x="19584" y="2468"/>
                    <a:pt x="19695" y="2639"/>
                    <a:pt x="19651" y="2786"/>
                  </a:cubicBezTo>
                  <a:cubicBezTo>
                    <a:pt x="19473" y="3445"/>
                    <a:pt x="19096" y="3934"/>
                    <a:pt x="18476" y="4325"/>
                  </a:cubicBezTo>
                  <a:close/>
                </a:path>
              </a:pathLst>
            </a:custGeom>
            <a:solidFill>
              <a:srgbClr val="F7931F">
                <a:lumMod val="75000"/>
              </a:srgbClr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igure"/>
            <p:cNvSpPr/>
            <p:nvPr/>
          </p:nvSpPr>
          <p:spPr>
            <a:xfrm>
              <a:off x="6656886" y="1770505"/>
              <a:ext cx="1381693" cy="12127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6" extrusionOk="0">
                  <a:moveTo>
                    <a:pt x="4074" y="21576"/>
                  </a:moveTo>
                  <a:cubicBezTo>
                    <a:pt x="3850" y="21576"/>
                    <a:pt x="3625" y="21478"/>
                    <a:pt x="3454" y="21296"/>
                  </a:cubicBezTo>
                  <a:cubicBezTo>
                    <a:pt x="1262" y="18984"/>
                    <a:pt x="0" y="15698"/>
                    <a:pt x="0" y="12291"/>
                  </a:cubicBezTo>
                  <a:cubicBezTo>
                    <a:pt x="0" y="5513"/>
                    <a:pt x="4844" y="0"/>
                    <a:pt x="10800" y="0"/>
                  </a:cubicBezTo>
                  <a:cubicBezTo>
                    <a:pt x="16756" y="0"/>
                    <a:pt x="21600" y="5513"/>
                    <a:pt x="21600" y="12291"/>
                  </a:cubicBezTo>
                  <a:cubicBezTo>
                    <a:pt x="21600" y="15698"/>
                    <a:pt x="20402" y="18862"/>
                    <a:pt x="18232" y="21198"/>
                  </a:cubicBezTo>
                  <a:cubicBezTo>
                    <a:pt x="17868" y="21600"/>
                    <a:pt x="17280" y="21576"/>
                    <a:pt x="16938" y="21162"/>
                  </a:cubicBezTo>
                  <a:cubicBezTo>
                    <a:pt x="16585" y="20748"/>
                    <a:pt x="16606" y="20079"/>
                    <a:pt x="16970" y="19689"/>
                  </a:cubicBezTo>
                  <a:cubicBezTo>
                    <a:pt x="18766" y="17742"/>
                    <a:pt x="19761" y="15114"/>
                    <a:pt x="19761" y="12291"/>
                  </a:cubicBezTo>
                  <a:cubicBezTo>
                    <a:pt x="19761" y="6669"/>
                    <a:pt x="15740" y="2093"/>
                    <a:pt x="10800" y="2093"/>
                  </a:cubicBezTo>
                  <a:cubicBezTo>
                    <a:pt x="5860" y="2093"/>
                    <a:pt x="1839" y="6669"/>
                    <a:pt x="1839" y="12291"/>
                  </a:cubicBezTo>
                  <a:cubicBezTo>
                    <a:pt x="1839" y="15114"/>
                    <a:pt x="2887" y="17840"/>
                    <a:pt x="4705" y="19762"/>
                  </a:cubicBezTo>
                  <a:cubicBezTo>
                    <a:pt x="5079" y="20152"/>
                    <a:pt x="5101" y="20821"/>
                    <a:pt x="4748" y="21235"/>
                  </a:cubicBezTo>
                  <a:cubicBezTo>
                    <a:pt x="4566" y="21466"/>
                    <a:pt x="4320" y="21576"/>
                    <a:pt x="4074" y="21576"/>
                  </a:cubicBezTo>
                  <a:close/>
                </a:path>
              </a:pathLst>
            </a:custGeom>
            <a:solidFill>
              <a:srgbClr val="FFCC4C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igure"/>
            <p:cNvSpPr/>
            <p:nvPr/>
          </p:nvSpPr>
          <p:spPr>
            <a:xfrm>
              <a:off x="7012569" y="3001717"/>
              <a:ext cx="672379" cy="114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843"/>
                    <a:pt x="20765" y="21600"/>
                    <a:pt x="19732" y="21600"/>
                  </a:cubicBezTo>
                  <a:lnTo>
                    <a:pt x="1868" y="21600"/>
                  </a:lnTo>
                  <a:cubicBezTo>
                    <a:pt x="835" y="21600"/>
                    <a:pt x="0" y="16714"/>
                    <a:pt x="0" y="10800"/>
                  </a:cubicBezTo>
                  <a:lnTo>
                    <a:pt x="0" y="10800"/>
                  </a:lnTo>
                  <a:cubicBezTo>
                    <a:pt x="0" y="4757"/>
                    <a:pt x="835" y="0"/>
                    <a:pt x="1868" y="0"/>
                  </a:cubicBezTo>
                  <a:lnTo>
                    <a:pt x="19732" y="0"/>
                  </a:lnTo>
                  <a:cubicBezTo>
                    <a:pt x="20787" y="0"/>
                    <a:pt x="21600" y="4757"/>
                    <a:pt x="21600" y="10800"/>
                  </a:cubicBezTo>
                  <a:lnTo>
                    <a:pt x="21600" y="10800"/>
                  </a:lnTo>
                  <a:close/>
                </a:path>
              </a:pathLst>
            </a:custGeom>
            <a:solidFill>
              <a:srgbClr val="4CC1EF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igure"/>
            <p:cNvSpPr/>
            <p:nvPr/>
          </p:nvSpPr>
          <p:spPr>
            <a:xfrm>
              <a:off x="7012569" y="3152198"/>
              <a:ext cx="672379" cy="115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5" extrusionOk="0">
                  <a:moveTo>
                    <a:pt x="21600" y="10675"/>
                  </a:moveTo>
                  <a:cubicBezTo>
                    <a:pt x="21600" y="16647"/>
                    <a:pt x="20765" y="21475"/>
                    <a:pt x="19732" y="21475"/>
                  </a:cubicBezTo>
                  <a:lnTo>
                    <a:pt x="1868" y="21475"/>
                  </a:lnTo>
                  <a:cubicBezTo>
                    <a:pt x="835" y="21475"/>
                    <a:pt x="0" y="16647"/>
                    <a:pt x="0" y="10675"/>
                  </a:cubicBezTo>
                  <a:lnTo>
                    <a:pt x="0" y="10675"/>
                  </a:lnTo>
                  <a:cubicBezTo>
                    <a:pt x="0" y="4703"/>
                    <a:pt x="835" y="2"/>
                    <a:pt x="1868" y="2"/>
                  </a:cubicBezTo>
                  <a:lnTo>
                    <a:pt x="19732" y="2"/>
                  </a:lnTo>
                  <a:cubicBezTo>
                    <a:pt x="20787" y="-125"/>
                    <a:pt x="21600" y="4703"/>
                    <a:pt x="21600" y="10675"/>
                  </a:cubicBezTo>
                  <a:lnTo>
                    <a:pt x="21600" y="10675"/>
                  </a:lnTo>
                  <a:close/>
                </a:path>
              </a:pathLst>
            </a:custGeom>
            <a:solidFill>
              <a:srgbClr val="4CC1EF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igure"/>
            <p:cNvSpPr/>
            <p:nvPr/>
          </p:nvSpPr>
          <p:spPr>
            <a:xfrm>
              <a:off x="7012569" y="3295840"/>
              <a:ext cx="672379" cy="114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5" extrusionOk="0">
                  <a:moveTo>
                    <a:pt x="21600" y="10739"/>
                  </a:moveTo>
                  <a:cubicBezTo>
                    <a:pt x="21600" y="16746"/>
                    <a:pt x="20765" y="21475"/>
                    <a:pt x="19732" y="21475"/>
                  </a:cubicBezTo>
                  <a:lnTo>
                    <a:pt x="1868" y="21475"/>
                  </a:lnTo>
                  <a:cubicBezTo>
                    <a:pt x="835" y="21475"/>
                    <a:pt x="0" y="16618"/>
                    <a:pt x="0" y="10739"/>
                  </a:cubicBezTo>
                  <a:lnTo>
                    <a:pt x="0" y="10739"/>
                  </a:lnTo>
                  <a:cubicBezTo>
                    <a:pt x="0" y="4732"/>
                    <a:pt x="835" y="3"/>
                    <a:pt x="1868" y="3"/>
                  </a:cubicBezTo>
                  <a:lnTo>
                    <a:pt x="19732" y="3"/>
                  </a:lnTo>
                  <a:cubicBezTo>
                    <a:pt x="20787" y="-125"/>
                    <a:pt x="21600" y="4732"/>
                    <a:pt x="21600" y="10739"/>
                  </a:cubicBezTo>
                  <a:lnTo>
                    <a:pt x="21600" y="10739"/>
                  </a:lnTo>
                  <a:close/>
                </a:path>
              </a:pathLst>
            </a:custGeom>
            <a:solidFill>
              <a:srgbClr val="4CC1EF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igure"/>
            <p:cNvSpPr/>
            <p:nvPr/>
          </p:nvSpPr>
          <p:spPr>
            <a:xfrm>
              <a:off x="7135690" y="3446322"/>
              <a:ext cx="421349" cy="183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3949"/>
                  </a:lnTo>
                  <a:cubicBezTo>
                    <a:pt x="0" y="13701"/>
                    <a:pt x="3436" y="21600"/>
                    <a:pt x="7679" y="21600"/>
                  </a:cubicBezTo>
                  <a:lnTo>
                    <a:pt x="13921" y="21600"/>
                  </a:lnTo>
                  <a:cubicBezTo>
                    <a:pt x="18164" y="21600"/>
                    <a:pt x="21600" y="13701"/>
                    <a:pt x="21600" y="3949"/>
                  </a:cubicBez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5C84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igure"/>
            <p:cNvSpPr/>
            <p:nvPr/>
          </p:nvSpPr>
          <p:spPr>
            <a:xfrm>
              <a:off x="8141180" y="2481872"/>
              <a:ext cx="335164" cy="103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94" y="21600"/>
                  </a:moveTo>
                  <a:cubicBezTo>
                    <a:pt x="18294" y="21600"/>
                    <a:pt x="18294" y="21600"/>
                    <a:pt x="18294" y="21600"/>
                  </a:cubicBezTo>
                  <a:lnTo>
                    <a:pt x="3306" y="21457"/>
                  </a:lnTo>
                  <a:cubicBezTo>
                    <a:pt x="1499" y="21457"/>
                    <a:pt x="0" y="16593"/>
                    <a:pt x="0" y="10728"/>
                  </a:cubicBezTo>
                  <a:cubicBezTo>
                    <a:pt x="0" y="4864"/>
                    <a:pt x="1499" y="0"/>
                    <a:pt x="3306" y="0"/>
                  </a:cubicBezTo>
                  <a:cubicBezTo>
                    <a:pt x="3306" y="0"/>
                    <a:pt x="3306" y="0"/>
                    <a:pt x="3306" y="0"/>
                  </a:cubicBezTo>
                  <a:lnTo>
                    <a:pt x="18294" y="143"/>
                  </a:lnTo>
                  <a:cubicBezTo>
                    <a:pt x="20101" y="143"/>
                    <a:pt x="21600" y="5007"/>
                    <a:pt x="21600" y="10872"/>
                  </a:cubicBezTo>
                  <a:cubicBezTo>
                    <a:pt x="21600" y="16736"/>
                    <a:pt x="20101" y="21600"/>
                    <a:pt x="18294" y="21600"/>
                  </a:cubicBezTo>
                  <a:close/>
                </a:path>
              </a:pathLst>
            </a:custGeom>
            <a:solidFill>
              <a:srgbClr val="FFCC4C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igure"/>
            <p:cNvSpPr/>
            <p:nvPr/>
          </p:nvSpPr>
          <p:spPr>
            <a:xfrm>
              <a:off x="6205442" y="2481872"/>
              <a:ext cx="341320" cy="103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54" y="21600"/>
                  </a:moveTo>
                  <a:cubicBezTo>
                    <a:pt x="18354" y="21600"/>
                    <a:pt x="18354" y="21600"/>
                    <a:pt x="18354" y="21600"/>
                  </a:cubicBezTo>
                  <a:lnTo>
                    <a:pt x="3246" y="21457"/>
                  </a:lnTo>
                  <a:cubicBezTo>
                    <a:pt x="1472" y="21457"/>
                    <a:pt x="0" y="16593"/>
                    <a:pt x="0" y="10728"/>
                  </a:cubicBezTo>
                  <a:cubicBezTo>
                    <a:pt x="0" y="4864"/>
                    <a:pt x="1472" y="0"/>
                    <a:pt x="3246" y="0"/>
                  </a:cubicBezTo>
                  <a:cubicBezTo>
                    <a:pt x="3246" y="0"/>
                    <a:pt x="3246" y="0"/>
                    <a:pt x="3246" y="0"/>
                  </a:cubicBezTo>
                  <a:lnTo>
                    <a:pt x="18354" y="143"/>
                  </a:lnTo>
                  <a:cubicBezTo>
                    <a:pt x="20128" y="143"/>
                    <a:pt x="21600" y="5007"/>
                    <a:pt x="21600" y="10872"/>
                  </a:cubicBezTo>
                  <a:cubicBezTo>
                    <a:pt x="21600" y="16736"/>
                    <a:pt x="20128" y="21600"/>
                    <a:pt x="18354" y="21600"/>
                  </a:cubicBezTo>
                  <a:close/>
                </a:path>
              </a:pathLst>
            </a:custGeom>
            <a:solidFill>
              <a:srgbClr val="FFCC4C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igure"/>
            <p:cNvSpPr/>
            <p:nvPr/>
          </p:nvSpPr>
          <p:spPr>
            <a:xfrm>
              <a:off x="7293012" y="1346421"/>
              <a:ext cx="102602" cy="3214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0800" y="21600"/>
                    <a:pt x="10800" y="21600"/>
                    <a:pt x="10800" y="21600"/>
                  </a:cubicBezTo>
                  <a:cubicBezTo>
                    <a:pt x="4752" y="21600"/>
                    <a:pt x="0" y="20037"/>
                    <a:pt x="0" y="18153"/>
                  </a:cubicBezTo>
                  <a:lnTo>
                    <a:pt x="0" y="3447"/>
                  </a:lnTo>
                  <a:cubicBezTo>
                    <a:pt x="0" y="1563"/>
                    <a:pt x="4896" y="0"/>
                    <a:pt x="10800" y="0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16704" y="0"/>
                    <a:pt x="21600" y="1563"/>
                    <a:pt x="21600" y="3447"/>
                  </a:cubicBezTo>
                  <a:lnTo>
                    <a:pt x="21600" y="18153"/>
                  </a:lnTo>
                  <a:cubicBezTo>
                    <a:pt x="21600" y="20037"/>
                    <a:pt x="16704" y="21600"/>
                    <a:pt x="10800" y="21600"/>
                  </a:cubicBezTo>
                  <a:close/>
                </a:path>
              </a:pathLst>
            </a:custGeom>
            <a:solidFill>
              <a:srgbClr val="FFCC4C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igure"/>
            <p:cNvSpPr/>
            <p:nvPr/>
          </p:nvSpPr>
          <p:spPr>
            <a:xfrm>
              <a:off x="7929138" y="1688424"/>
              <a:ext cx="247953" cy="247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9" h="21176" extrusionOk="0">
                  <a:moveTo>
                    <a:pt x="4283" y="21176"/>
                  </a:moveTo>
                  <a:cubicBezTo>
                    <a:pt x="3195" y="21176"/>
                    <a:pt x="2106" y="20766"/>
                    <a:pt x="1247" y="19888"/>
                  </a:cubicBezTo>
                  <a:cubicBezTo>
                    <a:pt x="-415" y="18191"/>
                    <a:pt x="-415" y="15381"/>
                    <a:pt x="1247" y="13683"/>
                  </a:cubicBezTo>
                  <a:lnTo>
                    <a:pt x="13450" y="1274"/>
                  </a:lnTo>
                  <a:cubicBezTo>
                    <a:pt x="15112" y="-424"/>
                    <a:pt x="17862" y="-424"/>
                    <a:pt x="19523" y="1274"/>
                  </a:cubicBezTo>
                  <a:cubicBezTo>
                    <a:pt x="21185" y="2971"/>
                    <a:pt x="21185" y="5781"/>
                    <a:pt x="19523" y="7478"/>
                  </a:cubicBezTo>
                  <a:lnTo>
                    <a:pt x="7320" y="19888"/>
                  </a:lnTo>
                  <a:cubicBezTo>
                    <a:pt x="6518" y="20766"/>
                    <a:pt x="5372" y="21176"/>
                    <a:pt x="4283" y="21176"/>
                  </a:cubicBezTo>
                  <a:close/>
                </a:path>
              </a:pathLst>
            </a:custGeom>
            <a:solidFill>
              <a:srgbClr val="FFCC4C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igure"/>
            <p:cNvSpPr/>
            <p:nvPr/>
          </p:nvSpPr>
          <p:spPr>
            <a:xfrm>
              <a:off x="6506404" y="1756825"/>
              <a:ext cx="247269" cy="246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7" h="21174" extrusionOk="0">
                  <a:moveTo>
                    <a:pt x="16473" y="21174"/>
                  </a:moveTo>
                  <a:cubicBezTo>
                    <a:pt x="15382" y="21174"/>
                    <a:pt x="14290" y="20763"/>
                    <a:pt x="13429" y="19883"/>
                  </a:cubicBezTo>
                  <a:lnTo>
                    <a:pt x="1250" y="7498"/>
                  </a:lnTo>
                  <a:cubicBezTo>
                    <a:pt x="-416" y="5796"/>
                    <a:pt x="-416" y="2978"/>
                    <a:pt x="1250" y="1276"/>
                  </a:cubicBezTo>
                  <a:cubicBezTo>
                    <a:pt x="2916" y="-426"/>
                    <a:pt x="5673" y="-426"/>
                    <a:pt x="7339" y="1276"/>
                  </a:cubicBezTo>
                  <a:lnTo>
                    <a:pt x="19518" y="13661"/>
                  </a:lnTo>
                  <a:cubicBezTo>
                    <a:pt x="21184" y="15363"/>
                    <a:pt x="21184" y="18181"/>
                    <a:pt x="19518" y="19883"/>
                  </a:cubicBezTo>
                  <a:cubicBezTo>
                    <a:pt x="18714" y="20763"/>
                    <a:pt x="17565" y="21174"/>
                    <a:pt x="16473" y="21174"/>
                  </a:cubicBezTo>
                  <a:close/>
                </a:path>
              </a:pathLst>
            </a:custGeom>
            <a:solidFill>
              <a:srgbClr val="FFCC4C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igure"/>
            <p:cNvSpPr/>
            <p:nvPr/>
          </p:nvSpPr>
          <p:spPr>
            <a:xfrm>
              <a:off x="4030301" y="3070118"/>
              <a:ext cx="2131184" cy="1795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0" h="21600" extrusionOk="0">
                  <a:moveTo>
                    <a:pt x="12917" y="21600"/>
                  </a:moveTo>
                  <a:cubicBezTo>
                    <a:pt x="12632" y="21600"/>
                    <a:pt x="12347" y="21559"/>
                    <a:pt x="12063" y="21485"/>
                  </a:cubicBezTo>
                  <a:cubicBezTo>
                    <a:pt x="11032" y="21213"/>
                    <a:pt x="10157" y="20464"/>
                    <a:pt x="9587" y="19387"/>
                  </a:cubicBezTo>
                  <a:cubicBezTo>
                    <a:pt x="9126" y="18514"/>
                    <a:pt x="8916" y="17510"/>
                    <a:pt x="8977" y="16498"/>
                  </a:cubicBezTo>
                  <a:cubicBezTo>
                    <a:pt x="8346" y="16729"/>
                    <a:pt x="7661" y="16762"/>
                    <a:pt x="7003" y="16581"/>
                  </a:cubicBezTo>
                  <a:cubicBezTo>
                    <a:pt x="5945" y="16301"/>
                    <a:pt x="5044" y="15511"/>
                    <a:pt x="4487" y="14400"/>
                  </a:cubicBezTo>
                  <a:cubicBezTo>
                    <a:pt x="4026" y="14474"/>
                    <a:pt x="3558" y="14458"/>
                    <a:pt x="3097" y="14334"/>
                  </a:cubicBezTo>
                  <a:cubicBezTo>
                    <a:pt x="2066" y="14063"/>
                    <a:pt x="1185" y="13322"/>
                    <a:pt x="622" y="12244"/>
                  </a:cubicBezTo>
                  <a:cubicBezTo>
                    <a:pt x="52" y="11166"/>
                    <a:pt x="-131" y="9883"/>
                    <a:pt x="93" y="8640"/>
                  </a:cubicBezTo>
                  <a:cubicBezTo>
                    <a:pt x="405" y="6912"/>
                    <a:pt x="1463" y="5563"/>
                    <a:pt x="2839" y="5077"/>
                  </a:cubicBezTo>
                  <a:cubicBezTo>
                    <a:pt x="2853" y="4880"/>
                    <a:pt x="2880" y="4690"/>
                    <a:pt x="2914" y="4501"/>
                  </a:cubicBezTo>
                  <a:cubicBezTo>
                    <a:pt x="3307" y="2320"/>
                    <a:pt x="4928" y="741"/>
                    <a:pt x="6766" y="741"/>
                  </a:cubicBezTo>
                  <a:cubicBezTo>
                    <a:pt x="7051" y="741"/>
                    <a:pt x="7336" y="782"/>
                    <a:pt x="7621" y="856"/>
                  </a:cubicBezTo>
                  <a:cubicBezTo>
                    <a:pt x="7716" y="880"/>
                    <a:pt x="7810" y="913"/>
                    <a:pt x="7905" y="946"/>
                  </a:cubicBezTo>
                  <a:cubicBezTo>
                    <a:pt x="8584" y="329"/>
                    <a:pt x="9411" y="0"/>
                    <a:pt x="10259" y="0"/>
                  </a:cubicBezTo>
                  <a:cubicBezTo>
                    <a:pt x="10544" y="0"/>
                    <a:pt x="10828" y="41"/>
                    <a:pt x="11113" y="115"/>
                  </a:cubicBezTo>
                  <a:cubicBezTo>
                    <a:pt x="11886" y="321"/>
                    <a:pt x="12592" y="806"/>
                    <a:pt x="13134" y="1506"/>
                  </a:cubicBezTo>
                  <a:cubicBezTo>
                    <a:pt x="13867" y="1152"/>
                    <a:pt x="14674" y="1070"/>
                    <a:pt x="15447" y="1275"/>
                  </a:cubicBezTo>
                  <a:cubicBezTo>
                    <a:pt x="17183" y="1736"/>
                    <a:pt x="18431" y="3538"/>
                    <a:pt x="18539" y="5653"/>
                  </a:cubicBezTo>
                  <a:cubicBezTo>
                    <a:pt x="20384" y="6468"/>
                    <a:pt x="21469" y="8805"/>
                    <a:pt x="21035" y="11183"/>
                  </a:cubicBezTo>
                  <a:cubicBezTo>
                    <a:pt x="20893" y="11956"/>
                    <a:pt x="20608" y="12664"/>
                    <a:pt x="20187" y="13256"/>
                  </a:cubicBezTo>
                  <a:cubicBezTo>
                    <a:pt x="20682" y="14293"/>
                    <a:pt x="20845" y="15519"/>
                    <a:pt x="20635" y="16696"/>
                  </a:cubicBezTo>
                  <a:cubicBezTo>
                    <a:pt x="20241" y="18876"/>
                    <a:pt x="18621" y="20456"/>
                    <a:pt x="16783" y="20456"/>
                  </a:cubicBezTo>
                  <a:cubicBezTo>
                    <a:pt x="16783" y="20456"/>
                    <a:pt x="16783" y="20456"/>
                    <a:pt x="16783" y="20456"/>
                  </a:cubicBezTo>
                  <a:cubicBezTo>
                    <a:pt x="16498" y="20456"/>
                    <a:pt x="16213" y="20415"/>
                    <a:pt x="15928" y="20341"/>
                  </a:cubicBezTo>
                  <a:cubicBezTo>
                    <a:pt x="15847" y="20316"/>
                    <a:pt x="15759" y="20292"/>
                    <a:pt x="15677" y="20259"/>
                  </a:cubicBezTo>
                  <a:cubicBezTo>
                    <a:pt x="14931" y="21115"/>
                    <a:pt x="13948" y="21600"/>
                    <a:pt x="12917" y="21600"/>
                  </a:cubicBezTo>
                  <a:close/>
                  <a:moveTo>
                    <a:pt x="9662" y="14836"/>
                  </a:moveTo>
                  <a:cubicBezTo>
                    <a:pt x="9777" y="14836"/>
                    <a:pt x="9886" y="14885"/>
                    <a:pt x="9981" y="14968"/>
                  </a:cubicBezTo>
                  <a:cubicBezTo>
                    <a:pt x="10150" y="15132"/>
                    <a:pt x="10211" y="15404"/>
                    <a:pt x="10143" y="15651"/>
                  </a:cubicBezTo>
                  <a:cubicBezTo>
                    <a:pt x="10103" y="15791"/>
                    <a:pt x="10076" y="15914"/>
                    <a:pt x="10048" y="16046"/>
                  </a:cubicBezTo>
                  <a:cubicBezTo>
                    <a:pt x="9879" y="16976"/>
                    <a:pt x="10021" y="17922"/>
                    <a:pt x="10442" y="18720"/>
                  </a:cubicBezTo>
                  <a:cubicBezTo>
                    <a:pt x="10862" y="19518"/>
                    <a:pt x="11513" y="20069"/>
                    <a:pt x="12280" y="20275"/>
                  </a:cubicBezTo>
                  <a:cubicBezTo>
                    <a:pt x="12490" y="20333"/>
                    <a:pt x="12700" y="20357"/>
                    <a:pt x="12910" y="20357"/>
                  </a:cubicBezTo>
                  <a:cubicBezTo>
                    <a:pt x="13765" y="20357"/>
                    <a:pt x="14572" y="19905"/>
                    <a:pt x="15128" y="19115"/>
                  </a:cubicBezTo>
                  <a:cubicBezTo>
                    <a:pt x="15270" y="18917"/>
                    <a:pt x="15494" y="18843"/>
                    <a:pt x="15698" y="18942"/>
                  </a:cubicBezTo>
                  <a:cubicBezTo>
                    <a:pt x="15840" y="19008"/>
                    <a:pt x="15983" y="19066"/>
                    <a:pt x="16132" y="19099"/>
                  </a:cubicBezTo>
                  <a:cubicBezTo>
                    <a:pt x="16342" y="19156"/>
                    <a:pt x="16552" y="19181"/>
                    <a:pt x="16762" y="19181"/>
                  </a:cubicBezTo>
                  <a:cubicBezTo>
                    <a:pt x="18126" y="19181"/>
                    <a:pt x="19326" y="18004"/>
                    <a:pt x="19618" y="16391"/>
                  </a:cubicBezTo>
                  <a:cubicBezTo>
                    <a:pt x="19801" y="15387"/>
                    <a:pt x="19618" y="14342"/>
                    <a:pt x="19109" y="13511"/>
                  </a:cubicBezTo>
                  <a:cubicBezTo>
                    <a:pt x="18953" y="13256"/>
                    <a:pt x="18980" y="12911"/>
                    <a:pt x="19170" y="12697"/>
                  </a:cubicBezTo>
                  <a:cubicBezTo>
                    <a:pt x="19597" y="12203"/>
                    <a:pt x="19889" y="11578"/>
                    <a:pt x="20018" y="10878"/>
                  </a:cubicBezTo>
                  <a:cubicBezTo>
                    <a:pt x="20357" y="8994"/>
                    <a:pt x="19421" y="7151"/>
                    <a:pt x="17881" y="6673"/>
                  </a:cubicBezTo>
                  <a:cubicBezTo>
                    <a:pt x="17651" y="6599"/>
                    <a:pt x="17488" y="6344"/>
                    <a:pt x="17502" y="6048"/>
                  </a:cubicBezTo>
                  <a:cubicBezTo>
                    <a:pt x="17556" y="4328"/>
                    <a:pt x="16593" y="2814"/>
                    <a:pt x="15203" y="2444"/>
                  </a:cubicBezTo>
                  <a:cubicBezTo>
                    <a:pt x="14531" y="2263"/>
                    <a:pt x="13819" y="2378"/>
                    <a:pt x="13209" y="2773"/>
                  </a:cubicBezTo>
                  <a:cubicBezTo>
                    <a:pt x="12992" y="2913"/>
                    <a:pt x="12720" y="2839"/>
                    <a:pt x="12565" y="2600"/>
                  </a:cubicBezTo>
                  <a:cubicBezTo>
                    <a:pt x="12144" y="1934"/>
                    <a:pt x="11540" y="1473"/>
                    <a:pt x="10869" y="1292"/>
                  </a:cubicBezTo>
                  <a:cubicBezTo>
                    <a:pt x="10659" y="1234"/>
                    <a:pt x="10449" y="1210"/>
                    <a:pt x="10238" y="1210"/>
                  </a:cubicBezTo>
                  <a:cubicBezTo>
                    <a:pt x="9533" y="1210"/>
                    <a:pt x="8855" y="1522"/>
                    <a:pt x="8319" y="2082"/>
                  </a:cubicBezTo>
                  <a:cubicBezTo>
                    <a:pt x="8177" y="2230"/>
                    <a:pt x="7980" y="2271"/>
                    <a:pt x="7804" y="2189"/>
                  </a:cubicBezTo>
                  <a:cubicBezTo>
                    <a:pt x="7668" y="2123"/>
                    <a:pt x="7526" y="2074"/>
                    <a:pt x="7376" y="2032"/>
                  </a:cubicBezTo>
                  <a:cubicBezTo>
                    <a:pt x="7166" y="1975"/>
                    <a:pt x="6956" y="1950"/>
                    <a:pt x="6746" y="1950"/>
                  </a:cubicBezTo>
                  <a:cubicBezTo>
                    <a:pt x="5383" y="1950"/>
                    <a:pt x="4182" y="3127"/>
                    <a:pt x="3891" y="4740"/>
                  </a:cubicBezTo>
                  <a:cubicBezTo>
                    <a:pt x="3843" y="5003"/>
                    <a:pt x="3823" y="5266"/>
                    <a:pt x="3823" y="5538"/>
                  </a:cubicBezTo>
                  <a:cubicBezTo>
                    <a:pt x="3823" y="5834"/>
                    <a:pt x="3646" y="6097"/>
                    <a:pt x="3402" y="6147"/>
                  </a:cubicBezTo>
                  <a:cubicBezTo>
                    <a:pt x="2236" y="6402"/>
                    <a:pt x="1320" y="7480"/>
                    <a:pt x="1063" y="8879"/>
                  </a:cubicBezTo>
                  <a:cubicBezTo>
                    <a:pt x="893" y="9808"/>
                    <a:pt x="1035" y="10755"/>
                    <a:pt x="1456" y="11553"/>
                  </a:cubicBezTo>
                  <a:cubicBezTo>
                    <a:pt x="1876" y="12351"/>
                    <a:pt x="2527" y="12902"/>
                    <a:pt x="3294" y="13108"/>
                  </a:cubicBezTo>
                  <a:cubicBezTo>
                    <a:pt x="3728" y="13223"/>
                    <a:pt x="4182" y="13215"/>
                    <a:pt x="4609" y="13092"/>
                  </a:cubicBezTo>
                  <a:cubicBezTo>
                    <a:pt x="4840" y="13026"/>
                    <a:pt x="5084" y="13157"/>
                    <a:pt x="5186" y="13421"/>
                  </a:cubicBezTo>
                  <a:cubicBezTo>
                    <a:pt x="5579" y="14408"/>
                    <a:pt x="6312" y="15116"/>
                    <a:pt x="7193" y="15346"/>
                  </a:cubicBezTo>
                  <a:cubicBezTo>
                    <a:pt x="7404" y="15404"/>
                    <a:pt x="7614" y="15429"/>
                    <a:pt x="7824" y="15429"/>
                  </a:cubicBezTo>
                  <a:cubicBezTo>
                    <a:pt x="8367" y="15429"/>
                    <a:pt x="8902" y="15239"/>
                    <a:pt x="9370" y="14894"/>
                  </a:cubicBezTo>
                  <a:cubicBezTo>
                    <a:pt x="9479" y="14861"/>
                    <a:pt x="9574" y="14836"/>
                    <a:pt x="9662" y="14836"/>
                  </a:cubicBezTo>
                  <a:close/>
                </a:path>
              </a:pathLst>
            </a:custGeom>
            <a:solidFill>
              <a:srgbClr val="A2B969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igure"/>
            <p:cNvSpPr/>
            <p:nvPr/>
          </p:nvSpPr>
          <p:spPr>
            <a:xfrm>
              <a:off x="4379144" y="2687074"/>
              <a:ext cx="257299" cy="355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15" h="21156" extrusionOk="0">
                  <a:moveTo>
                    <a:pt x="16340" y="21156"/>
                  </a:moveTo>
                  <a:cubicBezTo>
                    <a:pt x="14983" y="21156"/>
                    <a:pt x="13626" y="20627"/>
                    <a:pt x="12866" y="19692"/>
                  </a:cubicBezTo>
                  <a:lnTo>
                    <a:pt x="601" y="4641"/>
                  </a:lnTo>
                  <a:cubicBezTo>
                    <a:pt x="-593" y="3217"/>
                    <a:pt x="58" y="1305"/>
                    <a:pt x="1958" y="451"/>
                  </a:cubicBezTo>
                  <a:cubicBezTo>
                    <a:pt x="3857" y="-444"/>
                    <a:pt x="6408" y="44"/>
                    <a:pt x="7548" y="1468"/>
                  </a:cubicBezTo>
                  <a:lnTo>
                    <a:pt x="19813" y="16519"/>
                  </a:lnTo>
                  <a:cubicBezTo>
                    <a:pt x="21007" y="17942"/>
                    <a:pt x="20356" y="19854"/>
                    <a:pt x="18456" y="20709"/>
                  </a:cubicBezTo>
                  <a:cubicBezTo>
                    <a:pt x="17805" y="21034"/>
                    <a:pt x="17099" y="21156"/>
                    <a:pt x="16340" y="21156"/>
                  </a:cubicBezTo>
                  <a:close/>
                </a:path>
              </a:pathLst>
            </a:custGeom>
            <a:solidFill>
              <a:srgbClr val="C13018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igure"/>
            <p:cNvSpPr/>
            <p:nvPr/>
          </p:nvSpPr>
          <p:spPr>
            <a:xfrm>
              <a:off x="5282033" y="2604993"/>
              <a:ext cx="154728" cy="3967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30" h="21383" extrusionOk="0">
                  <a:moveTo>
                    <a:pt x="6816" y="21383"/>
                  </a:moveTo>
                  <a:cubicBezTo>
                    <a:pt x="6453" y="21383"/>
                    <a:pt x="5999" y="21383"/>
                    <a:pt x="5636" y="21346"/>
                  </a:cubicBezTo>
                  <a:cubicBezTo>
                    <a:pt x="1915" y="21088"/>
                    <a:pt x="-535" y="19651"/>
                    <a:pt x="100" y="18139"/>
                  </a:cubicBezTo>
                  <a:lnTo>
                    <a:pt x="6998" y="2289"/>
                  </a:lnTo>
                  <a:cubicBezTo>
                    <a:pt x="7633" y="778"/>
                    <a:pt x="11173" y="-217"/>
                    <a:pt x="14894" y="41"/>
                  </a:cubicBezTo>
                  <a:cubicBezTo>
                    <a:pt x="18615" y="299"/>
                    <a:pt x="21065" y="1737"/>
                    <a:pt x="20430" y="3248"/>
                  </a:cubicBezTo>
                  <a:lnTo>
                    <a:pt x="13532" y="19098"/>
                  </a:lnTo>
                  <a:cubicBezTo>
                    <a:pt x="12988" y="20425"/>
                    <a:pt x="10083" y="21383"/>
                    <a:pt x="6816" y="21383"/>
                  </a:cubicBezTo>
                  <a:close/>
                </a:path>
              </a:pathLst>
            </a:custGeom>
            <a:solidFill>
              <a:srgbClr val="C13018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igure"/>
            <p:cNvSpPr/>
            <p:nvPr/>
          </p:nvSpPr>
          <p:spPr>
            <a:xfrm>
              <a:off x="5829238" y="2905956"/>
              <a:ext cx="308713" cy="3219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1" h="21224" extrusionOk="0">
                  <a:moveTo>
                    <a:pt x="10784" y="15136"/>
                  </a:moveTo>
                  <a:lnTo>
                    <a:pt x="5984" y="20142"/>
                  </a:lnTo>
                  <a:cubicBezTo>
                    <a:pt x="5292" y="20863"/>
                    <a:pt x="4369" y="21224"/>
                    <a:pt x="3446" y="21224"/>
                  </a:cubicBezTo>
                  <a:cubicBezTo>
                    <a:pt x="2615" y="21224"/>
                    <a:pt x="1738" y="20908"/>
                    <a:pt x="1092" y="20322"/>
                  </a:cubicBezTo>
                  <a:cubicBezTo>
                    <a:pt x="-293" y="19059"/>
                    <a:pt x="-385" y="16895"/>
                    <a:pt x="953" y="15542"/>
                  </a:cubicBezTo>
                  <a:lnTo>
                    <a:pt x="14846" y="1067"/>
                  </a:lnTo>
                  <a:cubicBezTo>
                    <a:pt x="16138" y="-286"/>
                    <a:pt x="18353" y="-376"/>
                    <a:pt x="19738" y="932"/>
                  </a:cubicBezTo>
                  <a:cubicBezTo>
                    <a:pt x="21123" y="2194"/>
                    <a:pt x="21215" y="4359"/>
                    <a:pt x="19877" y="5712"/>
                  </a:cubicBezTo>
                  <a:lnTo>
                    <a:pt x="10784" y="15136"/>
                  </a:lnTo>
                </a:path>
              </a:pathLst>
            </a:custGeom>
            <a:solidFill>
              <a:srgbClr val="C13018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igure"/>
            <p:cNvSpPr/>
            <p:nvPr/>
          </p:nvSpPr>
          <p:spPr>
            <a:xfrm>
              <a:off x="6178081" y="3617323"/>
              <a:ext cx="394478" cy="1315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1" h="21199" extrusionOk="0">
                  <a:moveTo>
                    <a:pt x="2787" y="21199"/>
                  </a:moveTo>
                  <a:cubicBezTo>
                    <a:pt x="1381" y="21199"/>
                    <a:pt x="161" y="18003"/>
                    <a:pt x="13" y="13705"/>
                  </a:cubicBezTo>
                  <a:cubicBezTo>
                    <a:pt x="-135" y="9187"/>
                    <a:pt x="975" y="5109"/>
                    <a:pt x="2491" y="4668"/>
                  </a:cubicBezTo>
                  <a:lnTo>
                    <a:pt x="18284" y="40"/>
                  </a:lnTo>
                  <a:cubicBezTo>
                    <a:pt x="19801" y="-401"/>
                    <a:pt x="21169" y="2905"/>
                    <a:pt x="21317" y="7423"/>
                  </a:cubicBezTo>
                  <a:cubicBezTo>
                    <a:pt x="21465" y="11942"/>
                    <a:pt x="20355" y="16019"/>
                    <a:pt x="18839" y="16460"/>
                  </a:cubicBezTo>
                  <a:lnTo>
                    <a:pt x="3046" y="21089"/>
                  </a:lnTo>
                  <a:cubicBezTo>
                    <a:pt x="2972" y="21199"/>
                    <a:pt x="2861" y="21199"/>
                    <a:pt x="2787" y="21199"/>
                  </a:cubicBezTo>
                  <a:close/>
                </a:path>
              </a:pathLst>
            </a:custGeom>
            <a:solidFill>
              <a:srgbClr val="C13018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igure"/>
            <p:cNvSpPr/>
            <p:nvPr/>
          </p:nvSpPr>
          <p:spPr>
            <a:xfrm>
              <a:off x="3715657" y="3309520"/>
              <a:ext cx="334621" cy="2172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9" h="20915" extrusionOk="0">
                  <a:moveTo>
                    <a:pt x="17560" y="20915"/>
                  </a:moveTo>
                  <a:cubicBezTo>
                    <a:pt x="17094" y="20915"/>
                    <a:pt x="16628" y="20783"/>
                    <a:pt x="16162" y="20388"/>
                  </a:cubicBezTo>
                  <a:lnTo>
                    <a:pt x="1762" y="9325"/>
                  </a:lnTo>
                  <a:cubicBezTo>
                    <a:pt x="195" y="8139"/>
                    <a:pt x="-440" y="5176"/>
                    <a:pt x="322" y="2739"/>
                  </a:cubicBezTo>
                  <a:cubicBezTo>
                    <a:pt x="1085" y="303"/>
                    <a:pt x="2991" y="-685"/>
                    <a:pt x="4558" y="500"/>
                  </a:cubicBezTo>
                  <a:lnTo>
                    <a:pt x="18958" y="11564"/>
                  </a:lnTo>
                  <a:cubicBezTo>
                    <a:pt x="20525" y="12749"/>
                    <a:pt x="21160" y="15713"/>
                    <a:pt x="20398" y="18149"/>
                  </a:cubicBezTo>
                  <a:cubicBezTo>
                    <a:pt x="19889" y="19927"/>
                    <a:pt x="18746" y="20915"/>
                    <a:pt x="17560" y="20915"/>
                  </a:cubicBezTo>
                  <a:close/>
                </a:path>
              </a:pathLst>
            </a:custGeom>
            <a:solidFill>
              <a:srgbClr val="C13018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igure"/>
            <p:cNvSpPr/>
            <p:nvPr/>
          </p:nvSpPr>
          <p:spPr>
            <a:xfrm>
              <a:off x="3743017" y="4260289"/>
              <a:ext cx="340638" cy="203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6" h="20899" extrusionOk="0">
                  <a:moveTo>
                    <a:pt x="3127" y="20899"/>
                  </a:moveTo>
                  <a:cubicBezTo>
                    <a:pt x="1918" y="20899"/>
                    <a:pt x="751" y="19707"/>
                    <a:pt x="250" y="17743"/>
                  </a:cubicBezTo>
                  <a:cubicBezTo>
                    <a:pt x="-417" y="15078"/>
                    <a:pt x="292" y="11992"/>
                    <a:pt x="1876" y="10870"/>
                  </a:cubicBezTo>
                  <a:lnTo>
                    <a:pt x="16429" y="421"/>
                  </a:lnTo>
                  <a:cubicBezTo>
                    <a:pt x="18014" y="-701"/>
                    <a:pt x="19849" y="491"/>
                    <a:pt x="20516" y="3156"/>
                  </a:cubicBezTo>
                  <a:cubicBezTo>
                    <a:pt x="21183" y="5821"/>
                    <a:pt x="20474" y="8907"/>
                    <a:pt x="18890" y="10029"/>
                  </a:cubicBezTo>
                  <a:lnTo>
                    <a:pt x="4337" y="20478"/>
                  </a:lnTo>
                  <a:cubicBezTo>
                    <a:pt x="3961" y="20759"/>
                    <a:pt x="3544" y="20899"/>
                    <a:pt x="3127" y="20899"/>
                  </a:cubicBezTo>
                  <a:close/>
                </a:path>
              </a:pathLst>
            </a:custGeom>
            <a:solidFill>
              <a:srgbClr val="C13018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igure"/>
            <p:cNvSpPr/>
            <p:nvPr/>
          </p:nvSpPr>
          <p:spPr>
            <a:xfrm>
              <a:off x="5288873" y="3610483"/>
              <a:ext cx="664854" cy="664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56" y="9098"/>
                  </a:moveTo>
                  <a:cubicBezTo>
                    <a:pt x="19711" y="7786"/>
                    <a:pt x="19200" y="6585"/>
                    <a:pt x="18467" y="5517"/>
                  </a:cubicBezTo>
                  <a:lnTo>
                    <a:pt x="19600" y="4382"/>
                  </a:lnTo>
                  <a:lnTo>
                    <a:pt x="17200" y="1980"/>
                  </a:lnTo>
                  <a:lnTo>
                    <a:pt x="16067" y="3114"/>
                  </a:lnTo>
                  <a:cubicBezTo>
                    <a:pt x="15000" y="2380"/>
                    <a:pt x="13800" y="1869"/>
                    <a:pt x="12489" y="1624"/>
                  </a:cubicBezTo>
                  <a:lnTo>
                    <a:pt x="12489" y="0"/>
                  </a:lnTo>
                  <a:lnTo>
                    <a:pt x="10778" y="0"/>
                  </a:lnTo>
                  <a:lnTo>
                    <a:pt x="9089" y="0"/>
                  </a:lnTo>
                  <a:lnTo>
                    <a:pt x="9089" y="1624"/>
                  </a:lnTo>
                  <a:cubicBezTo>
                    <a:pt x="7778" y="1869"/>
                    <a:pt x="6578" y="2380"/>
                    <a:pt x="5511" y="3114"/>
                  </a:cubicBezTo>
                  <a:lnTo>
                    <a:pt x="4378" y="1980"/>
                  </a:lnTo>
                  <a:lnTo>
                    <a:pt x="1978" y="4382"/>
                  </a:lnTo>
                  <a:lnTo>
                    <a:pt x="3111" y="5517"/>
                  </a:lnTo>
                  <a:cubicBezTo>
                    <a:pt x="2378" y="6562"/>
                    <a:pt x="1867" y="7786"/>
                    <a:pt x="1622" y="9098"/>
                  </a:cubicBezTo>
                  <a:lnTo>
                    <a:pt x="0" y="9098"/>
                  </a:lnTo>
                  <a:lnTo>
                    <a:pt x="0" y="12502"/>
                  </a:lnTo>
                  <a:lnTo>
                    <a:pt x="1622" y="12502"/>
                  </a:lnTo>
                  <a:cubicBezTo>
                    <a:pt x="1867" y="13814"/>
                    <a:pt x="2378" y="15015"/>
                    <a:pt x="3111" y="16083"/>
                  </a:cubicBezTo>
                  <a:lnTo>
                    <a:pt x="1978" y="17218"/>
                  </a:lnTo>
                  <a:lnTo>
                    <a:pt x="4378" y="19620"/>
                  </a:lnTo>
                  <a:lnTo>
                    <a:pt x="5511" y="18486"/>
                  </a:lnTo>
                  <a:cubicBezTo>
                    <a:pt x="6556" y="19220"/>
                    <a:pt x="7778" y="19731"/>
                    <a:pt x="9089" y="19976"/>
                  </a:cubicBezTo>
                  <a:lnTo>
                    <a:pt x="9089" y="21600"/>
                  </a:lnTo>
                  <a:lnTo>
                    <a:pt x="10800" y="21600"/>
                  </a:lnTo>
                  <a:lnTo>
                    <a:pt x="12511" y="21600"/>
                  </a:lnTo>
                  <a:lnTo>
                    <a:pt x="12511" y="19976"/>
                  </a:lnTo>
                  <a:cubicBezTo>
                    <a:pt x="13822" y="19731"/>
                    <a:pt x="15022" y="19220"/>
                    <a:pt x="16089" y="18486"/>
                  </a:cubicBezTo>
                  <a:lnTo>
                    <a:pt x="17222" y="19620"/>
                  </a:lnTo>
                  <a:lnTo>
                    <a:pt x="19622" y="17218"/>
                  </a:lnTo>
                  <a:lnTo>
                    <a:pt x="18489" y="16083"/>
                  </a:lnTo>
                  <a:cubicBezTo>
                    <a:pt x="19222" y="15015"/>
                    <a:pt x="19733" y="13814"/>
                    <a:pt x="19978" y="12502"/>
                  </a:cubicBezTo>
                  <a:lnTo>
                    <a:pt x="21600" y="12502"/>
                  </a:lnTo>
                  <a:lnTo>
                    <a:pt x="21600" y="9098"/>
                  </a:lnTo>
                  <a:lnTo>
                    <a:pt x="19956" y="9098"/>
                  </a:lnTo>
                  <a:close/>
                  <a:moveTo>
                    <a:pt x="10800" y="16862"/>
                  </a:moveTo>
                  <a:lnTo>
                    <a:pt x="10800" y="16862"/>
                  </a:lnTo>
                  <a:cubicBezTo>
                    <a:pt x="7444" y="16862"/>
                    <a:pt x="4733" y="14148"/>
                    <a:pt x="4733" y="10789"/>
                  </a:cubicBezTo>
                  <a:cubicBezTo>
                    <a:pt x="4733" y="7430"/>
                    <a:pt x="7444" y="4716"/>
                    <a:pt x="10800" y="4716"/>
                  </a:cubicBezTo>
                  <a:lnTo>
                    <a:pt x="10800" y="4716"/>
                  </a:lnTo>
                  <a:cubicBezTo>
                    <a:pt x="14156" y="4716"/>
                    <a:pt x="16867" y="7430"/>
                    <a:pt x="16867" y="10789"/>
                  </a:cubicBezTo>
                  <a:cubicBezTo>
                    <a:pt x="16867" y="14148"/>
                    <a:pt x="14133" y="16862"/>
                    <a:pt x="10800" y="16862"/>
                  </a:cubicBezTo>
                  <a:close/>
                </a:path>
              </a:pathLst>
            </a:custGeom>
            <a:solidFill>
              <a:srgbClr val="C13018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igure"/>
            <p:cNvSpPr/>
            <p:nvPr/>
          </p:nvSpPr>
          <p:spPr>
            <a:xfrm>
              <a:off x="5453034" y="3336881"/>
              <a:ext cx="239402" cy="239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95" y="9072"/>
                  </a:moveTo>
                  <a:cubicBezTo>
                    <a:pt x="19749" y="7776"/>
                    <a:pt x="19255" y="6542"/>
                    <a:pt x="18514" y="5493"/>
                  </a:cubicBezTo>
                  <a:lnTo>
                    <a:pt x="19687" y="4320"/>
                  </a:lnTo>
                  <a:lnTo>
                    <a:pt x="17280" y="1913"/>
                  </a:lnTo>
                  <a:lnTo>
                    <a:pt x="16107" y="3086"/>
                  </a:lnTo>
                  <a:cubicBezTo>
                    <a:pt x="15058" y="2345"/>
                    <a:pt x="13824" y="1851"/>
                    <a:pt x="12528" y="1605"/>
                  </a:cubicBezTo>
                  <a:lnTo>
                    <a:pt x="12528" y="0"/>
                  </a:lnTo>
                  <a:lnTo>
                    <a:pt x="10800" y="0"/>
                  </a:lnTo>
                  <a:lnTo>
                    <a:pt x="9072" y="0"/>
                  </a:lnTo>
                  <a:lnTo>
                    <a:pt x="9072" y="1605"/>
                  </a:lnTo>
                  <a:cubicBezTo>
                    <a:pt x="7776" y="1851"/>
                    <a:pt x="6542" y="2345"/>
                    <a:pt x="5493" y="3086"/>
                  </a:cubicBezTo>
                  <a:lnTo>
                    <a:pt x="4320" y="1913"/>
                  </a:lnTo>
                  <a:lnTo>
                    <a:pt x="1913" y="4320"/>
                  </a:lnTo>
                  <a:lnTo>
                    <a:pt x="3086" y="5493"/>
                  </a:lnTo>
                  <a:cubicBezTo>
                    <a:pt x="2345" y="6542"/>
                    <a:pt x="1851" y="7776"/>
                    <a:pt x="1605" y="9072"/>
                  </a:cubicBezTo>
                  <a:lnTo>
                    <a:pt x="0" y="9072"/>
                  </a:lnTo>
                  <a:lnTo>
                    <a:pt x="0" y="12528"/>
                  </a:lnTo>
                  <a:lnTo>
                    <a:pt x="1605" y="12528"/>
                  </a:lnTo>
                  <a:cubicBezTo>
                    <a:pt x="1851" y="13824"/>
                    <a:pt x="2345" y="15058"/>
                    <a:pt x="3086" y="16107"/>
                  </a:cubicBezTo>
                  <a:lnTo>
                    <a:pt x="1913" y="17280"/>
                  </a:lnTo>
                  <a:lnTo>
                    <a:pt x="4320" y="19687"/>
                  </a:lnTo>
                  <a:lnTo>
                    <a:pt x="5493" y="18514"/>
                  </a:lnTo>
                  <a:cubicBezTo>
                    <a:pt x="6542" y="19255"/>
                    <a:pt x="7776" y="19749"/>
                    <a:pt x="9072" y="19995"/>
                  </a:cubicBezTo>
                  <a:lnTo>
                    <a:pt x="9072" y="21600"/>
                  </a:lnTo>
                  <a:lnTo>
                    <a:pt x="10800" y="21600"/>
                  </a:lnTo>
                  <a:lnTo>
                    <a:pt x="12528" y="21600"/>
                  </a:lnTo>
                  <a:lnTo>
                    <a:pt x="12528" y="19995"/>
                  </a:lnTo>
                  <a:cubicBezTo>
                    <a:pt x="13824" y="19749"/>
                    <a:pt x="15058" y="19255"/>
                    <a:pt x="16107" y="18514"/>
                  </a:cubicBezTo>
                  <a:lnTo>
                    <a:pt x="17280" y="19687"/>
                  </a:lnTo>
                  <a:lnTo>
                    <a:pt x="19687" y="17280"/>
                  </a:lnTo>
                  <a:lnTo>
                    <a:pt x="18514" y="16107"/>
                  </a:lnTo>
                  <a:cubicBezTo>
                    <a:pt x="19255" y="15058"/>
                    <a:pt x="19749" y="13824"/>
                    <a:pt x="19995" y="12528"/>
                  </a:cubicBezTo>
                  <a:lnTo>
                    <a:pt x="21600" y="12528"/>
                  </a:lnTo>
                  <a:lnTo>
                    <a:pt x="21600" y="9072"/>
                  </a:lnTo>
                  <a:lnTo>
                    <a:pt x="19995" y="9072"/>
                  </a:lnTo>
                  <a:close/>
                  <a:moveTo>
                    <a:pt x="10800" y="17712"/>
                  </a:moveTo>
                  <a:lnTo>
                    <a:pt x="10800" y="17712"/>
                  </a:lnTo>
                  <a:cubicBezTo>
                    <a:pt x="6974" y="17712"/>
                    <a:pt x="3888" y="14626"/>
                    <a:pt x="3888" y="10800"/>
                  </a:cubicBezTo>
                  <a:cubicBezTo>
                    <a:pt x="3888" y="6974"/>
                    <a:pt x="6974" y="3888"/>
                    <a:pt x="10800" y="3888"/>
                  </a:cubicBezTo>
                  <a:lnTo>
                    <a:pt x="10800" y="3888"/>
                  </a:lnTo>
                  <a:cubicBezTo>
                    <a:pt x="14626" y="3888"/>
                    <a:pt x="17712" y="6974"/>
                    <a:pt x="17712" y="10800"/>
                  </a:cubicBezTo>
                  <a:cubicBezTo>
                    <a:pt x="17712" y="14626"/>
                    <a:pt x="14626" y="17712"/>
                    <a:pt x="10800" y="17712"/>
                  </a:cubicBezTo>
                  <a:close/>
                </a:path>
              </a:pathLst>
            </a:custGeom>
            <a:solidFill>
              <a:srgbClr val="4CC1EF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igure"/>
            <p:cNvSpPr/>
            <p:nvPr/>
          </p:nvSpPr>
          <p:spPr>
            <a:xfrm>
              <a:off x="4529625" y="3918286"/>
              <a:ext cx="238035" cy="237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48" y="12325"/>
                  </a:moveTo>
                  <a:cubicBezTo>
                    <a:pt x="20297" y="11018"/>
                    <a:pt x="20172" y="9648"/>
                    <a:pt x="19862" y="8403"/>
                  </a:cubicBezTo>
                  <a:lnTo>
                    <a:pt x="21352" y="7719"/>
                  </a:lnTo>
                  <a:lnTo>
                    <a:pt x="19924" y="4606"/>
                  </a:lnTo>
                  <a:lnTo>
                    <a:pt x="18434" y="5291"/>
                  </a:lnTo>
                  <a:cubicBezTo>
                    <a:pt x="17690" y="4233"/>
                    <a:pt x="16697" y="3361"/>
                    <a:pt x="15579" y="2677"/>
                  </a:cubicBezTo>
                  <a:lnTo>
                    <a:pt x="16138" y="1120"/>
                  </a:lnTo>
                  <a:lnTo>
                    <a:pt x="14524" y="560"/>
                  </a:lnTo>
                  <a:lnTo>
                    <a:pt x="12910" y="0"/>
                  </a:lnTo>
                  <a:lnTo>
                    <a:pt x="12352" y="1556"/>
                  </a:lnTo>
                  <a:cubicBezTo>
                    <a:pt x="11048" y="1307"/>
                    <a:pt x="9683" y="1432"/>
                    <a:pt x="8441" y="1743"/>
                  </a:cubicBezTo>
                  <a:lnTo>
                    <a:pt x="7759" y="249"/>
                  </a:lnTo>
                  <a:lnTo>
                    <a:pt x="4655" y="1681"/>
                  </a:lnTo>
                  <a:lnTo>
                    <a:pt x="5338" y="3175"/>
                  </a:lnTo>
                  <a:cubicBezTo>
                    <a:pt x="4283" y="3922"/>
                    <a:pt x="3414" y="4918"/>
                    <a:pt x="2731" y="6038"/>
                  </a:cubicBezTo>
                  <a:lnTo>
                    <a:pt x="1179" y="5478"/>
                  </a:lnTo>
                  <a:lnTo>
                    <a:pt x="0" y="8715"/>
                  </a:lnTo>
                  <a:lnTo>
                    <a:pt x="1552" y="9275"/>
                  </a:lnTo>
                  <a:cubicBezTo>
                    <a:pt x="1303" y="10582"/>
                    <a:pt x="1428" y="11952"/>
                    <a:pt x="1738" y="13197"/>
                  </a:cubicBezTo>
                  <a:lnTo>
                    <a:pt x="248" y="13881"/>
                  </a:lnTo>
                  <a:lnTo>
                    <a:pt x="1676" y="16994"/>
                  </a:lnTo>
                  <a:lnTo>
                    <a:pt x="3166" y="16309"/>
                  </a:lnTo>
                  <a:cubicBezTo>
                    <a:pt x="3910" y="17367"/>
                    <a:pt x="4903" y="18239"/>
                    <a:pt x="6021" y="18923"/>
                  </a:cubicBezTo>
                  <a:lnTo>
                    <a:pt x="5462" y="20480"/>
                  </a:lnTo>
                  <a:lnTo>
                    <a:pt x="7076" y="21040"/>
                  </a:lnTo>
                  <a:lnTo>
                    <a:pt x="8690" y="21600"/>
                  </a:lnTo>
                  <a:lnTo>
                    <a:pt x="9248" y="20044"/>
                  </a:lnTo>
                  <a:cubicBezTo>
                    <a:pt x="10552" y="20293"/>
                    <a:pt x="11917" y="20168"/>
                    <a:pt x="13159" y="19857"/>
                  </a:cubicBezTo>
                  <a:lnTo>
                    <a:pt x="13841" y="21351"/>
                  </a:lnTo>
                  <a:lnTo>
                    <a:pt x="16945" y="19919"/>
                  </a:lnTo>
                  <a:lnTo>
                    <a:pt x="16262" y="18425"/>
                  </a:lnTo>
                  <a:cubicBezTo>
                    <a:pt x="17317" y="17678"/>
                    <a:pt x="18186" y="16682"/>
                    <a:pt x="18869" y="15562"/>
                  </a:cubicBezTo>
                  <a:lnTo>
                    <a:pt x="20421" y="16122"/>
                  </a:lnTo>
                  <a:lnTo>
                    <a:pt x="21600" y="12885"/>
                  </a:lnTo>
                  <a:lnTo>
                    <a:pt x="20048" y="12325"/>
                  </a:lnTo>
                  <a:close/>
                  <a:moveTo>
                    <a:pt x="8441" y="17305"/>
                  </a:moveTo>
                  <a:lnTo>
                    <a:pt x="8441" y="17305"/>
                  </a:lnTo>
                  <a:cubicBezTo>
                    <a:pt x="4841" y="15998"/>
                    <a:pt x="2979" y="12014"/>
                    <a:pt x="4283" y="8403"/>
                  </a:cubicBezTo>
                  <a:cubicBezTo>
                    <a:pt x="5586" y="4793"/>
                    <a:pt x="9559" y="2926"/>
                    <a:pt x="13159" y="4233"/>
                  </a:cubicBezTo>
                  <a:lnTo>
                    <a:pt x="13159" y="4233"/>
                  </a:lnTo>
                  <a:cubicBezTo>
                    <a:pt x="16759" y="5540"/>
                    <a:pt x="18621" y="9524"/>
                    <a:pt x="17317" y="13134"/>
                  </a:cubicBezTo>
                  <a:cubicBezTo>
                    <a:pt x="16014" y="16745"/>
                    <a:pt x="12041" y="18612"/>
                    <a:pt x="8441" y="17305"/>
                  </a:cubicBezTo>
                  <a:close/>
                </a:path>
              </a:pathLst>
            </a:custGeom>
            <a:solidFill>
              <a:sysClr val="windowText" lastClr="000000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igure"/>
            <p:cNvSpPr/>
            <p:nvPr/>
          </p:nvSpPr>
          <p:spPr>
            <a:xfrm>
              <a:off x="4803228" y="3802005"/>
              <a:ext cx="474131" cy="474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0" h="21420" extrusionOk="0">
                  <a:moveTo>
                    <a:pt x="18451" y="6059"/>
                  </a:moveTo>
                  <a:lnTo>
                    <a:pt x="19903" y="5194"/>
                  </a:lnTo>
                  <a:cubicBezTo>
                    <a:pt x="19162" y="3989"/>
                    <a:pt x="18204" y="2938"/>
                    <a:pt x="17091" y="2104"/>
                  </a:cubicBezTo>
                  <a:lnTo>
                    <a:pt x="16071" y="3464"/>
                  </a:lnTo>
                  <a:cubicBezTo>
                    <a:pt x="15144" y="2753"/>
                    <a:pt x="14063" y="2258"/>
                    <a:pt x="12889" y="1949"/>
                  </a:cubicBezTo>
                  <a:lnTo>
                    <a:pt x="13290" y="312"/>
                  </a:lnTo>
                  <a:cubicBezTo>
                    <a:pt x="11962" y="-28"/>
                    <a:pt x="10540" y="-90"/>
                    <a:pt x="9119" y="126"/>
                  </a:cubicBezTo>
                  <a:lnTo>
                    <a:pt x="9366" y="1795"/>
                  </a:lnTo>
                  <a:cubicBezTo>
                    <a:pt x="8377" y="1949"/>
                    <a:pt x="7450" y="2258"/>
                    <a:pt x="6616" y="2660"/>
                  </a:cubicBezTo>
                  <a:cubicBezTo>
                    <a:pt x="6430" y="2753"/>
                    <a:pt x="6245" y="2846"/>
                    <a:pt x="6059" y="2969"/>
                  </a:cubicBezTo>
                  <a:lnTo>
                    <a:pt x="5194" y="1517"/>
                  </a:lnTo>
                  <a:cubicBezTo>
                    <a:pt x="3989" y="2258"/>
                    <a:pt x="2938" y="3216"/>
                    <a:pt x="2104" y="4329"/>
                  </a:cubicBezTo>
                  <a:lnTo>
                    <a:pt x="3464" y="5349"/>
                  </a:lnTo>
                  <a:cubicBezTo>
                    <a:pt x="2753" y="6307"/>
                    <a:pt x="2259" y="7357"/>
                    <a:pt x="1949" y="8531"/>
                  </a:cubicBezTo>
                  <a:lnTo>
                    <a:pt x="312" y="8130"/>
                  </a:lnTo>
                  <a:cubicBezTo>
                    <a:pt x="-28" y="9458"/>
                    <a:pt x="-90" y="10880"/>
                    <a:pt x="126" y="12301"/>
                  </a:cubicBezTo>
                  <a:lnTo>
                    <a:pt x="1795" y="12054"/>
                  </a:lnTo>
                  <a:cubicBezTo>
                    <a:pt x="1980" y="13259"/>
                    <a:pt x="2382" y="14372"/>
                    <a:pt x="2969" y="15361"/>
                  </a:cubicBezTo>
                  <a:lnTo>
                    <a:pt x="1517" y="16226"/>
                  </a:lnTo>
                  <a:cubicBezTo>
                    <a:pt x="2258" y="17431"/>
                    <a:pt x="3216" y="18482"/>
                    <a:pt x="4329" y="19316"/>
                  </a:cubicBezTo>
                  <a:lnTo>
                    <a:pt x="5349" y="17956"/>
                  </a:lnTo>
                  <a:cubicBezTo>
                    <a:pt x="6276" y="18667"/>
                    <a:pt x="7357" y="19162"/>
                    <a:pt x="8531" y="19471"/>
                  </a:cubicBezTo>
                  <a:lnTo>
                    <a:pt x="8130" y="21108"/>
                  </a:lnTo>
                  <a:cubicBezTo>
                    <a:pt x="9459" y="21448"/>
                    <a:pt x="10880" y="21510"/>
                    <a:pt x="12301" y="21294"/>
                  </a:cubicBezTo>
                  <a:lnTo>
                    <a:pt x="12054" y="19625"/>
                  </a:lnTo>
                  <a:cubicBezTo>
                    <a:pt x="13043" y="19471"/>
                    <a:pt x="13970" y="19162"/>
                    <a:pt x="14804" y="18760"/>
                  </a:cubicBezTo>
                  <a:cubicBezTo>
                    <a:pt x="14990" y="18667"/>
                    <a:pt x="15175" y="18574"/>
                    <a:pt x="15361" y="18451"/>
                  </a:cubicBezTo>
                  <a:lnTo>
                    <a:pt x="16226" y="19903"/>
                  </a:lnTo>
                  <a:cubicBezTo>
                    <a:pt x="17431" y="19162"/>
                    <a:pt x="18482" y="18204"/>
                    <a:pt x="19316" y="17091"/>
                  </a:cubicBezTo>
                  <a:lnTo>
                    <a:pt x="17956" y="16071"/>
                  </a:lnTo>
                  <a:cubicBezTo>
                    <a:pt x="18667" y="15144"/>
                    <a:pt x="19162" y="14063"/>
                    <a:pt x="19471" y="12889"/>
                  </a:cubicBezTo>
                  <a:lnTo>
                    <a:pt x="21108" y="13290"/>
                  </a:lnTo>
                  <a:cubicBezTo>
                    <a:pt x="21448" y="11962"/>
                    <a:pt x="21510" y="10540"/>
                    <a:pt x="21294" y="9119"/>
                  </a:cubicBezTo>
                  <a:lnTo>
                    <a:pt x="19625" y="9366"/>
                  </a:lnTo>
                  <a:cubicBezTo>
                    <a:pt x="19471" y="8161"/>
                    <a:pt x="19038" y="7048"/>
                    <a:pt x="18451" y="6059"/>
                  </a:cubicBezTo>
                  <a:close/>
                  <a:moveTo>
                    <a:pt x="15052" y="10046"/>
                  </a:moveTo>
                  <a:cubicBezTo>
                    <a:pt x="15330" y="11962"/>
                    <a:pt x="14341" y="13754"/>
                    <a:pt x="12703" y="14588"/>
                  </a:cubicBezTo>
                  <a:cubicBezTo>
                    <a:pt x="12301" y="14804"/>
                    <a:pt x="11838" y="14928"/>
                    <a:pt x="11374" y="15021"/>
                  </a:cubicBezTo>
                  <a:cubicBezTo>
                    <a:pt x="8995" y="15361"/>
                    <a:pt x="6770" y="13723"/>
                    <a:pt x="6430" y="11343"/>
                  </a:cubicBezTo>
                  <a:cubicBezTo>
                    <a:pt x="6152" y="9428"/>
                    <a:pt x="7141" y="7635"/>
                    <a:pt x="8779" y="6801"/>
                  </a:cubicBezTo>
                  <a:cubicBezTo>
                    <a:pt x="9180" y="6585"/>
                    <a:pt x="9644" y="6461"/>
                    <a:pt x="10107" y="6368"/>
                  </a:cubicBezTo>
                  <a:cubicBezTo>
                    <a:pt x="12456" y="6028"/>
                    <a:pt x="14681" y="7666"/>
                    <a:pt x="15052" y="10046"/>
                  </a:cubicBezTo>
                  <a:close/>
                </a:path>
              </a:pathLst>
            </a:custGeom>
            <a:solidFill>
              <a:srgbClr val="063951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igure"/>
            <p:cNvSpPr/>
            <p:nvPr/>
          </p:nvSpPr>
          <p:spPr>
            <a:xfrm>
              <a:off x="5097350" y="4198729"/>
              <a:ext cx="495905" cy="495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72" y="10173"/>
                  </a:moveTo>
                  <a:lnTo>
                    <a:pt x="21600" y="10054"/>
                  </a:lnTo>
                  <a:cubicBezTo>
                    <a:pt x="21511" y="8622"/>
                    <a:pt x="21123" y="7250"/>
                    <a:pt x="20498" y="5967"/>
                  </a:cubicBezTo>
                  <a:lnTo>
                    <a:pt x="18948" y="6743"/>
                  </a:lnTo>
                  <a:cubicBezTo>
                    <a:pt x="18412" y="5668"/>
                    <a:pt x="17697" y="4714"/>
                    <a:pt x="16774" y="3938"/>
                  </a:cubicBezTo>
                  <a:lnTo>
                    <a:pt x="17906" y="2625"/>
                  </a:lnTo>
                  <a:cubicBezTo>
                    <a:pt x="16863" y="1730"/>
                    <a:pt x="15641" y="985"/>
                    <a:pt x="14241" y="537"/>
                  </a:cubicBezTo>
                  <a:lnTo>
                    <a:pt x="13705" y="2178"/>
                  </a:lnTo>
                  <a:cubicBezTo>
                    <a:pt x="12751" y="1850"/>
                    <a:pt x="11768" y="1701"/>
                    <a:pt x="10815" y="1701"/>
                  </a:cubicBezTo>
                  <a:cubicBezTo>
                    <a:pt x="10606" y="1701"/>
                    <a:pt x="10398" y="1701"/>
                    <a:pt x="10159" y="1730"/>
                  </a:cubicBezTo>
                  <a:lnTo>
                    <a:pt x="10040" y="0"/>
                  </a:lnTo>
                  <a:cubicBezTo>
                    <a:pt x="8610" y="89"/>
                    <a:pt x="7240" y="477"/>
                    <a:pt x="5959" y="1104"/>
                  </a:cubicBezTo>
                  <a:lnTo>
                    <a:pt x="6733" y="2655"/>
                  </a:lnTo>
                  <a:cubicBezTo>
                    <a:pt x="5661" y="3192"/>
                    <a:pt x="4707" y="3908"/>
                    <a:pt x="3933" y="4833"/>
                  </a:cubicBezTo>
                  <a:lnTo>
                    <a:pt x="2622" y="3699"/>
                  </a:lnTo>
                  <a:cubicBezTo>
                    <a:pt x="1728" y="4744"/>
                    <a:pt x="983" y="5967"/>
                    <a:pt x="536" y="7369"/>
                  </a:cubicBezTo>
                  <a:lnTo>
                    <a:pt x="2175" y="7906"/>
                  </a:lnTo>
                  <a:cubicBezTo>
                    <a:pt x="1788" y="9070"/>
                    <a:pt x="1639" y="10263"/>
                    <a:pt x="1728" y="11427"/>
                  </a:cubicBezTo>
                  <a:lnTo>
                    <a:pt x="0" y="11546"/>
                  </a:lnTo>
                  <a:cubicBezTo>
                    <a:pt x="89" y="12978"/>
                    <a:pt x="477" y="14350"/>
                    <a:pt x="1102" y="15633"/>
                  </a:cubicBezTo>
                  <a:lnTo>
                    <a:pt x="2652" y="14857"/>
                  </a:lnTo>
                  <a:cubicBezTo>
                    <a:pt x="3188" y="15931"/>
                    <a:pt x="3903" y="16886"/>
                    <a:pt x="4826" y="17662"/>
                  </a:cubicBezTo>
                  <a:lnTo>
                    <a:pt x="3694" y="18975"/>
                  </a:lnTo>
                  <a:cubicBezTo>
                    <a:pt x="4737" y="19870"/>
                    <a:pt x="5959" y="20615"/>
                    <a:pt x="7359" y="21063"/>
                  </a:cubicBezTo>
                  <a:lnTo>
                    <a:pt x="7895" y="19422"/>
                  </a:lnTo>
                  <a:cubicBezTo>
                    <a:pt x="8849" y="19750"/>
                    <a:pt x="9832" y="19899"/>
                    <a:pt x="10785" y="19899"/>
                  </a:cubicBezTo>
                  <a:cubicBezTo>
                    <a:pt x="10994" y="19899"/>
                    <a:pt x="11202" y="19899"/>
                    <a:pt x="11441" y="19870"/>
                  </a:cubicBezTo>
                  <a:lnTo>
                    <a:pt x="11560" y="21600"/>
                  </a:lnTo>
                  <a:cubicBezTo>
                    <a:pt x="12990" y="21511"/>
                    <a:pt x="14360" y="21123"/>
                    <a:pt x="15641" y="20496"/>
                  </a:cubicBezTo>
                  <a:lnTo>
                    <a:pt x="14867" y="18945"/>
                  </a:lnTo>
                  <a:cubicBezTo>
                    <a:pt x="15939" y="18408"/>
                    <a:pt x="16893" y="17692"/>
                    <a:pt x="17667" y="16767"/>
                  </a:cubicBezTo>
                  <a:lnTo>
                    <a:pt x="18978" y="17901"/>
                  </a:lnTo>
                  <a:cubicBezTo>
                    <a:pt x="19872" y="16856"/>
                    <a:pt x="20617" y="15633"/>
                    <a:pt x="21064" y="14231"/>
                  </a:cubicBezTo>
                  <a:lnTo>
                    <a:pt x="19425" y="13694"/>
                  </a:lnTo>
                  <a:cubicBezTo>
                    <a:pt x="19812" y="12530"/>
                    <a:pt x="19961" y="11337"/>
                    <a:pt x="19872" y="10173"/>
                  </a:cubicBezTo>
                  <a:close/>
                  <a:moveTo>
                    <a:pt x="14986" y="12202"/>
                  </a:moveTo>
                  <a:cubicBezTo>
                    <a:pt x="14360" y="14052"/>
                    <a:pt x="12662" y="15215"/>
                    <a:pt x="10815" y="15215"/>
                  </a:cubicBezTo>
                  <a:cubicBezTo>
                    <a:pt x="10368" y="15215"/>
                    <a:pt x="9891" y="15156"/>
                    <a:pt x="9415" y="14977"/>
                  </a:cubicBezTo>
                  <a:cubicBezTo>
                    <a:pt x="7121" y="14201"/>
                    <a:pt x="5869" y="11695"/>
                    <a:pt x="6644" y="9398"/>
                  </a:cubicBezTo>
                  <a:cubicBezTo>
                    <a:pt x="7270" y="7548"/>
                    <a:pt x="8968" y="6385"/>
                    <a:pt x="10815" y="6385"/>
                  </a:cubicBezTo>
                  <a:cubicBezTo>
                    <a:pt x="11292" y="6385"/>
                    <a:pt x="11738" y="6444"/>
                    <a:pt x="12215" y="6623"/>
                  </a:cubicBezTo>
                  <a:cubicBezTo>
                    <a:pt x="14509" y="7399"/>
                    <a:pt x="15731" y="9905"/>
                    <a:pt x="14986" y="12202"/>
                  </a:cubicBezTo>
                  <a:close/>
                </a:path>
              </a:pathLst>
            </a:custGeom>
            <a:solidFill>
              <a:srgbClr val="4CC1EF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igure"/>
            <p:cNvSpPr/>
            <p:nvPr/>
          </p:nvSpPr>
          <p:spPr>
            <a:xfrm>
              <a:off x="5617196" y="4239769"/>
              <a:ext cx="346107" cy="346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92" y="8947"/>
                  </a:moveTo>
                  <a:lnTo>
                    <a:pt x="21600" y="8606"/>
                  </a:lnTo>
                  <a:cubicBezTo>
                    <a:pt x="21301" y="7200"/>
                    <a:pt x="20746" y="5837"/>
                    <a:pt x="19935" y="4644"/>
                  </a:cubicBezTo>
                  <a:lnTo>
                    <a:pt x="18484" y="5624"/>
                  </a:lnTo>
                  <a:cubicBezTo>
                    <a:pt x="17801" y="4644"/>
                    <a:pt x="16947" y="3749"/>
                    <a:pt x="15923" y="3067"/>
                  </a:cubicBezTo>
                  <a:lnTo>
                    <a:pt x="16904" y="1619"/>
                  </a:lnTo>
                  <a:cubicBezTo>
                    <a:pt x="15709" y="852"/>
                    <a:pt x="14386" y="298"/>
                    <a:pt x="12934" y="0"/>
                  </a:cubicBezTo>
                  <a:lnTo>
                    <a:pt x="12593" y="1704"/>
                  </a:lnTo>
                  <a:cubicBezTo>
                    <a:pt x="11568" y="1491"/>
                    <a:pt x="10587" y="1491"/>
                    <a:pt x="9605" y="1619"/>
                  </a:cubicBezTo>
                  <a:cubicBezTo>
                    <a:pt x="9391" y="1662"/>
                    <a:pt x="9178" y="1704"/>
                    <a:pt x="8964" y="1747"/>
                  </a:cubicBezTo>
                  <a:lnTo>
                    <a:pt x="8623" y="43"/>
                  </a:lnTo>
                  <a:cubicBezTo>
                    <a:pt x="7214" y="341"/>
                    <a:pt x="5848" y="895"/>
                    <a:pt x="4653" y="1704"/>
                  </a:cubicBezTo>
                  <a:lnTo>
                    <a:pt x="5635" y="3153"/>
                  </a:lnTo>
                  <a:cubicBezTo>
                    <a:pt x="4653" y="3834"/>
                    <a:pt x="3757" y="4686"/>
                    <a:pt x="3074" y="5709"/>
                  </a:cubicBezTo>
                  <a:lnTo>
                    <a:pt x="1622" y="4729"/>
                  </a:lnTo>
                  <a:cubicBezTo>
                    <a:pt x="854" y="5922"/>
                    <a:pt x="299" y="7243"/>
                    <a:pt x="0" y="8691"/>
                  </a:cubicBezTo>
                  <a:lnTo>
                    <a:pt x="1708" y="9032"/>
                  </a:lnTo>
                  <a:cubicBezTo>
                    <a:pt x="1451" y="10267"/>
                    <a:pt x="1494" y="11503"/>
                    <a:pt x="1708" y="12653"/>
                  </a:cubicBezTo>
                  <a:lnTo>
                    <a:pt x="0" y="12994"/>
                  </a:lnTo>
                  <a:cubicBezTo>
                    <a:pt x="299" y="14400"/>
                    <a:pt x="854" y="15763"/>
                    <a:pt x="1665" y="16956"/>
                  </a:cubicBezTo>
                  <a:lnTo>
                    <a:pt x="3116" y="15976"/>
                  </a:lnTo>
                  <a:cubicBezTo>
                    <a:pt x="3799" y="16956"/>
                    <a:pt x="4653" y="17851"/>
                    <a:pt x="5677" y="18533"/>
                  </a:cubicBezTo>
                  <a:lnTo>
                    <a:pt x="4696" y="19981"/>
                  </a:lnTo>
                  <a:cubicBezTo>
                    <a:pt x="5848" y="20748"/>
                    <a:pt x="7214" y="21302"/>
                    <a:pt x="8666" y="21600"/>
                  </a:cubicBezTo>
                  <a:lnTo>
                    <a:pt x="9007" y="19896"/>
                  </a:lnTo>
                  <a:cubicBezTo>
                    <a:pt x="10032" y="20109"/>
                    <a:pt x="11013" y="20109"/>
                    <a:pt x="11995" y="19981"/>
                  </a:cubicBezTo>
                  <a:cubicBezTo>
                    <a:pt x="12209" y="19938"/>
                    <a:pt x="12422" y="19896"/>
                    <a:pt x="12636" y="19853"/>
                  </a:cubicBezTo>
                  <a:lnTo>
                    <a:pt x="12977" y="21557"/>
                  </a:lnTo>
                  <a:cubicBezTo>
                    <a:pt x="14386" y="21259"/>
                    <a:pt x="15752" y="20705"/>
                    <a:pt x="16947" y="19896"/>
                  </a:cubicBezTo>
                  <a:lnTo>
                    <a:pt x="15965" y="18447"/>
                  </a:lnTo>
                  <a:cubicBezTo>
                    <a:pt x="16947" y="17766"/>
                    <a:pt x="17843" y="16914"/>
                    <a:pt x="18526" y="15891"/>
                  </a:cubicBezTo>
                  <a:lnTo>
                    <a:pt x="19978" y="16871"/>
                  </a:lnTo>
                  <a:cubicBezTo>
                    <a:pt x="20746" y="15678"/>
                    <a:pt x="21301" y="14357"/>
                    <a:pt x="21600" y="12909"/>
                  </a:cubicBezTo>
                  <a:lnTo>
                    <a:pt x="19892" y="12568"/>
                  </a:lnTo>
                  <a:cubicBezTo>
                    <a:pt x="20149" y="11333"/>
                    <a:pt x="20106" y="10097"/>
                    <a:pt x="19892" y="8947"/>
                  </a:cubicBezTo>
                  <a:close/>
                  <a:moveTo>
                    <a:pt x="15197" y="11631"/>
                  </a:moveTo>
                  <a:cubicBezTo>
                    <a:pt x="14813" y="13591"/>
                    <a:pt x="13233" y="14996"/>
                    <a:pt x="11398" y="15209"/>
                  </a:cubicBezTo>
                  <a:cubicBezTo>
                    <a:pt x="10928" y="15252"/>
                    <a:pt x="10458" y="15252"/>
                    <a:pt x="9946" y="15167"/>
                  </a:cubicBezTo>
                  <a:cubicBezTo>
                    <a:pt x="7513" y="14698"/>
                    <a:pt x="5934" y="12355"/>
                    <a:pt x="6403" y="9927"/>
                  </a:cubicBezTo>
                  <a:cubicBezTo>
                    <a:pt x="6787" y="7967"/>
                    <a:pt x="8367" y="6561"/>
                    <a:pt x="10202" y="6348"/>
                  </a:cubicBezTo>
                  <a:cubicBezTo>
                    <a:pt x="10672" y="6305"/>
                    <a:pt x="11142" y="6305"/>
                    <a:pt x="11654" y="6391"/>
                  </a:cubicBezTo>
                  <a:cubicBezTo>
                    <a:pt x="14087" y="6859"/>
                    <a:pt x="15666" y="9202"/>
                    <a:pt x="15197" y="11631"/>
                  </a:cubicBezTo>
                  <a:close/>
                </a:path>
              </a:pathLst>
            </a:custGeom>
            <a:solidFill>
              <a:srgbClr val="F7931F">
                <a:lumMod val="75000"/>
              </a:srgbClr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igure"/>
            <p:cNvSpPr/>
            <p:nvPr/>
          </p:nvSpPr>
          <p:spPr>
            <a:xfrm>
              <a:off x="4180782" y="3678883"/>
              <a:ext cx="359104" cy="358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72" y="10140"/>
                  </a:moveTo>
                  <a:lnTo>
                    <a:pt x="21600" y="10017"/>
                  </a:lnTo>
                  <a:cubicBezTo>
                    <a:pt x="21518" y="8574"/>
                    <a:pt x="21106" y="7214"/>
                    <a:pt x="20489" y="5936"/>
                  </a:cubicBezTo>
                  <a:lnTo>
                    <a:pt x="18967" y="6719"/>
                  </a:lnTo>
                  <a:cubicBezTo>
                    <a:pt x="18432" y="5647"/>
                    <a:pt x="17691" y="4699"/>
                    <a:pt x="16786" y="3916"/>
                  </a:cubicBezTo>
                  <a:lnTo>
                    <a:pt x="17897" y="2597"/>
                  </a:lnTo>
                  <a:cubicBezTo>
                    <a:pt x="16869" y="1690"/>
                    <a:pt x="15634" y="989"/>
                    <a:pt x="14235" y="495"/>
                  </a:cubicBezTo>
                  <a:lnTo>
                    <a:pt x="13701" y="2144"/>
                  </a:lnTo>
                  <a:cubicBezTo>
                    <a:pt x="12754" y="1814"/>
                    <a:pt x="11767" y="1690"/>
                    <a:pt x="10821" y="1690"/>
                  </a:cubicBezTo>
                  <a:cubicBezTo>
                    <a:pt x="10615" y="1690"/>
                    <a:pt x="10409" y="1690"/>
                    <a:pt x="10162" y="1731"/>
                  </a:cubicBezTo>
                  <a:lnTo>
                    <a:pt x="10039" y="0"/>
                  </a:lnTo>
                  <a:cubicBezTo>
                    <a:pt x="8599" y="82"/>
                    <a:pt x="7241" y="495"/>
                    <a:pt x="5966" y="1113"/>
                  </a:cubicBezTo>
                  <a:lnTo>
                    <a:pt x="6747" y="2638"/>
                  </a:lnTo>
                  <a:cubicBezTo>
                    <a:pt x="5678" y="3174"/>
                    <a:pt x="4731" y="3916"/>
                    <a:pt x="3950" y="4823"/>
                  </a:cubicBezTo>
                  <a:lnTo>
                    <a:pt x="2633" y="3710"/>
                  </a:lnTo>
                  <a:cubicBezTo>
                    <a:pt x="1728" y="4740"/>
                    <a:pt x="1029" y="5977"/>
                    <a:pt x="535" y="7379"/>
                  </a:cubicBezTo>
                  <a:lnTo>
                    <a:pt x="2181" y="7914"/>
                  </a:lnTo>
                  <a:cubicBezTo>
                    <a:pt x="1810" y="9069"/>
                    <a:pt x="1646" y="10264"/>
                    <a:pt x="1728" y="11460"/>
                  </a:cubicBezTo>
                  <a:lnTo>
                    <a:pt x="0" y="11583"/>
                  </a:lnTo>
                  <a:cubicBezTo>
                    <a:pt x="82" y="13026"/>
                    <a:pt x="494" y="14386"/>
                    <a:pt x="1111" y="15664"/>
                  </a:cubicBezTo>
                  <a:lnTo>
                    <a:pt x="2633" y="14881"/>
                  </a:lnTo>
                  <a:cubicBezTo>
                    <a:pt x="3168" y="15953"/>
                    <a:pt x="3909" y="16901"/>
                    <a:pt x="4814" y="17684"/>
                  </a:cubicBezTo>
                  <a:lnTo>
                    <a:pt x="3703" y="19003"/>
                  </a:lnTo>
                  <a:cubicBezTo>
                    <a:pt x="4731" y="19910"/>
                    <a:pt x="5966" y="20611"/>
                    <a:pt x="7365" y="21105"/>
                  </a:cubicBezTo>
                  <a:lnTo>
                    <a:pt x="7899" y="19456"/>
                  </a:lnTo>
                  <a:cubicBezTo>
                    <a:pt x="8846" y="19786"/>
                    <a:pt x="9833" y="19910"/>
                    <a:pt x="10779" y="19910"/>
                  </a:cubicBezTo>
                  <a:cubicBezTo>
                    <a:pt x="10985" y="19910"/>
                    <a:pt x="11191" y="19910"/>
                    <a:pt x="11438" y="19869"/>
                  </a:cubicBezTo>
                  <a:lnTo>
                    <a:pt x="11561" y="21600"/>
                  </a:lnTo>
                  <a:cubicBezTo>
                    <a:pt x="13001" y="21518"/>
                    <a:pt x="14359" y="21105"/>
                    <a:pt x="15634" y="20487"/>
                  </a:cubicBezTo>
                  <a:lnTo>
                    <a:pt x="14853" y="18962"/>
                  </a:lnTo>
                  <a:cubicBezTo>
                    <a:pt x="15922" y="18426"/>
                    <a:pt x="16869" y="17684"/>
                    <a:pt x="17650" y="16777"/>
                  </a:cubicBezTo>
                  <a:lnTo>
                    <a:pt x="18967" y="17890"/>
                  </a:lnTo>
                  <a:cubicBezTo>
                    <a:pt x="19872" y="16860"/>
                    <a:pt x="20571" y="15623"/>
                    <a:pt x="21065" y="14221"/>
                  </a:cubicBezTo>
                  <a:lnTo>
                    <a:pt x="19419" y="13686"/>
                  </a:lnTo>
                  <a:cubicBezTo>
                    <a:pt x="19831" y="12490"/>
                    <a:pt x="19954" y="11295"/>
                    <a:pt x="19872" y="10140"/>
                  </a:cubicBezTo>
                  <a:close/>
                  <a:moveTo>
                    <a:pt x="14565" y="12037"/>
                  </a:moveTo>
                  <a:cubicBezTo>
                    <a:pt x="14030" y="13686"/>
                    <a:pt x="12466" y="14757"/>
                    <a:pt x="10821" y="14757"/>
                  </a:cubicBezTo>
                  <a:cubicBezTo>
                    <a:pt x="10409" y="14757"/>
                    <a:pt x="9998" y="14675"/>
                    <a:pt x="9586" y="14551"/>
                  </a:cubicBezTo>
                  <a:cubicBezTo>
                    <a:pt x="7529" y="13850"/>
                    <a:pt x="6377" y="11624"/>
                    <a:pt x="7077" y="9522"/>
                  </a:cubicBezTo>
                  <a:cubicBezTo>
                    <a:pt x="7611" y="7873"/>
                    <a:pt x="9175" y="6802"/>
                    <a:pt x="10821" y="6802"/>
                  </a:cubicBezTo>
                  <a:cubicBezTo>
                    <a:pt x="11232" y="6802"/>
                    <a:pt x="11643" y="6884"/>
                    <a:pt x="12055" y="7008"/>
                  </a:cubicBezTo>
                  <a:cubicBezTo>
                    <a:pt x="14153" y="7750"/>
                    <a:pt x="15264" y="9976"/>
                    <a:pt x="14565" y="12037"/>
                  </a:cubicBezTo>
                  <a:close/>
                </a:path>
              </a:pathLst>
            </a:custGeom>
            <a:solidFill>
              <a:srgbClr val="3A5C84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igure"/>
            <p:cNvSpPr/>
            <p:nvPr/>
          </p:nvSpPr>
          <p:spPr>
            <a:xfrm>
              <a:off x="5022110" y="3323200"/>
              <a:ext cx="411773" cy="411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78" y="9401"/>
                  </a:moveTo>
                  <a:lnTo>
                    <a:pt x="21600" y="9149"/>
                  </a:lnTo>
                  <a:cubicBezTo>
                    <a:pt x="21385" y="7714"/>
                    <a:pt x="20882" y="6351"/>
                    <a:pt x="20129" y="5131"/>
                  </a:cubicBezTo>
                  <a:lnTo>
                    <a:pt x="18658" y="6028"/>
                  </a:lnTo>
                  <a:cubicBezTo>
                    <a:pt x="18048" y="4987"/>
                    <a:pt x="17223" y="4090"/>
                    <a:pt x="16218" y="3373"/>
                  </a:cubicBezTo>
                  <a:lnTo>
                    <a:pt x="17258" y="1973"/>
                  </a:lnTo>
                  <a:cubicBezTo>
                    <a:pt x="16146" y="1148"/>
                    <a:pt x="14819" y="538"/>
                    <a:pt x="13383" y="179"/>
                  </a:cubicBezTo>
                  <a:lnTo>
                    <a:pt x="12989" y="1866"/>
                  </a:lnTo>
                  <a:cubicBezTo>
                    <a:pt x="11984" y="1615"/>
                    <a:pt x="11015" y="1543"/>
                    <a:pt x="10047" y="1650"/>
                  </a:cubicBezTo>
                  <a:cubicBezTo>
                    <a:pt x="9831" y="1686"/>
                    <a:pt x="9616" y="1686"/>
                    <a:pt x="9401" y="1722"/>
                  </a:cubicBezTo>
                  <a:lnTo>
                    <a:pt x="9149" y="0"/>
                  </a:lnTo>
                  <a:cubicBezTo>
                    <a:pt x="7714" y="215"/>
                    <a:pt x="6351" y="718"/>
                    <a:pt x="5131" y="1471"/>
                  </a:cubicBezTo>
                  <a:lnTo>
                    <a:pt x="6028" y="2942"/>
                  </a:lnTo>
                  <a:cubicBezTo>
                    <a:pt x="4987" y="3552"/>
                    <a:pt x="4090" y="4377"/>
                    <a:pt x="3373" y="5382"/>
                  </a:cubicBezTo>
                  <a:lnTo>
                    <a:pt x="1973" y="4342"/>
                  </a:lnTo>
                  <a:cubicBezTo>
                    <a:pt x="1148" y="5454"/>
                    <a:pt x="538" y="6781"/>
                    <a:pt x="179" y="8217"/>
                  </a:cubicBezTo>
                  <a:lnTo>
                    <a:pt x="1866" y="8611"/>
                  </a:lnTo>
                  <a:cubicBezTo>
                    <a:pt x="1579" y="9831"/>
                    <a:pt x="1543" y="11051"/>
                    <a:pt x="1722" y="12199"/>
                  </a:cubicBezTo>
                  <a:lnTo>
                    <a:pt x="0" y="12451"/>
                  </a:lnTo>
                  <a:cubicBezTo>
                    <a:pt x="215" y="13886"/>
                    <a:pt x="718" y="15249"/>
                    <a:pt x="1471" y="16469"/>
                  </a:cubicBezTo>
                  <a:lnTo>
                    <a:pt x="2942" y="15572"/>
                  </a:lnTo>
                  <a:cubicBezTo>
                    <a:pt x="3552" y="16613"/>
                    <a:pt x="4377" y="17510"/>
                    <a:pt x="5382" y="18227"/>
                  </a:cubicBezTo>
                  <a:lnTo>
                    <a:pt x="4342" y="19627"/>
                  </a:lnTo>
                  <a:cubicBezTo>
                    <a:pt x="5454" y="20452"/>
                    <a:pt x="6781" y="21062"/>
                    <a:pt x="8217" y="21421"/>
                  </a:cubicBezTo>
                  <a:lnTo>
                    <a:pt x="8611" y="19734"/>
                  </a:lnTo>
                  <a:cubicBezTo>
                    <a:pt x="9616" y="19985"/>
                    <a:pt x="10585" y="20057"/>
                    <a:pt x="11553" y="19950"/>
                  </a:cubicBezTo>
                  <a:cubicBezTo>
                    <a:pt x="11769" y="19914"/>
                    <a:pt x="11984" y="19914"/>
                    <a:pt x="12199" y="19878"/>
                  </a:cubicBezTo>
                  <a:lnTo>
                    <a:pt x="12450" y="21600"/>
                  </a:lnTo>
                  <a:cubicBezTo>
                    <a:pt x="13886" y="21385"/>
                    <a:pt x="15249" y="20882"/>
                    <a:pt x="16469" y="20129"/>
                  </a:cubicBezTo>
                  <a:lnTo>
                    <a:pt x="15572" y="18658"/>
                  </a:lnTo>
                  <a:cubicBezTo>
                    <a:pt x="16613" y="18048"/>
                    <a:pt x="17510" y="17223"/>
                    <a:pt x="18227" y="16218"/>
                  </a:cubicBezTo>
                  <a:lnTo>
                    <a:pt x="19627" y="17258"/>
                  </a:lnTo>
                  <a:cubicBezTo>
                    <a:pt x="20452" y="16146"/>
                    <a:pt x="21062" y="14819"/>
                    <a:pt x="21421" y="13383"/>
                  </a:cubicBezTo>
                  <a:lnTo>
                    <a:pt x="19734" y="12989"/>
                  </a:lnTo>
                  <a:cubicBezTo>
                    <a:pt x="20021" y="11769"/>
                    <a:pt x="20057" y="10549"/>
                    <a:pt x="19878" y="9401"/>
                  </a:cubicBezTo>
                  <a:close/>
                  <a:moveTo>
                    <a:pt x="15106" y="11841"/>
                  </a:moveTo>
                  <a:cubicBezTo>
                    <a:pt x="14639" y="13742"/>
                    <a:pt x="13025" y="15070"/>
                    <a:pt x="11159" y="15213"/>
                  </a:cubicBezTo>
                  <a:cubicBezTo>
                    <a:pt x="10692" y="15249"/>
                    <a:pt x="10226" y="15213"/>
                    <a:pt x="9724" y="15106"/>
                  </a:cubicBezTo>
                  <a:cubicBezTo>
                    <a:pt x="7320" y="14532"/>
                    <a:pt x="5884" y="12128"/>
                    <a:pt x="6458" y="9724"/>
                  </a:cubicBezTo>
                  <a:cubicBezTo>
                    <a:pt x="6925" y="7822"/>
                    <a:pt x="8540" y="6494"/>
                    <a:pt x="10405" y="6351"/>
                  </a:cubicBezTo>
                  <a:cubicBezTo>
                    <a:pt x="10872" y="6315"/>
                    <a:pt x="11338" y="6351"/>
                    <a:pt x="11841" y="6458"/>
                  </a:cubicBezTo>
                  <a:cubicBezTo>
                    <a:pt x="14245" y="7068"/>
                    <a:pt x="15680" y="9472"/>
                    <a:pt x="15106" y="11841"/>
                  </a:cubicBezTo>
                  <a:close/>
                </a:path>
              </a:pathLst>
            </a:custGeom>
            <a:solidFill>
              <a:srgbClr val="F7931F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igure"/>
            <p:cNvSpPr/>
            <p:nvPr/>
          </p:nvSpPr>
          <p:spPr>
            <a:xfrm>
              <a:off x="4919509" y="3213759"/>
              <a:ext cx="172370" cy="172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86" y="10200"/>
                  </a:moveTo>
                  <a:lnTo>
                    <a:pt x="21600" y="10114"/>
                  </a:lnTo>
                  <a:cubicBezTo>
                    <a:pt x="21514" y="8657"/>
                    <a:pt x="21086" y="7286"/>
                    <a:pt x="20486" y="6000"/>
                  </a:cubicBezTo>
                  <a:lnTo>
                    <a:pt x="18943" y="6771"/>
                  </a:lnTo>
                  <a:cubicBezTo>
                    <a:pt x="18429" y="5743"/>
                    <a:pt x="17657" y="4714"/>
                    <a:pt x="16800" y="3943"/>
                  </a:cubicBezTo>
                  <a:lnTo>
                    <a:pt x="17914" y="2657"/>
                  </a:lnTo>
                  <a:cubicBezTo>
                    <a:pt x="16886" y="1714"/>
                    <a:pt x="15600" y="1029"/>
                    <a:pt x="14229" y="600"/>
                  </a:cubicBezTo>
                  <a:lnTo>
                    <a:pt x="13714" y="2229"/>
                  </a:lnTo>
                  <a:cubicBezTo>
                    <a:pt x="12771" y="1886"/>
                    <a:pt x="11743" y="1714"/>
                    <a:pt x="10800" y="1714"/>
                  </a:cubicBezTo>
                  <a:cubicBezTo>
                    <a:pt x="10543" y="1714"/>
                    <a:pt x="10371" y="1714"/>
                    <a:pt x="10114" y="1714"/>
                  </a:cubicBezTo>
                  <a:lnTo>
                    <a:pt x="10029" y="0"/>
                  </a:lnTo>
                  <a:cubicBezTo>
                    <a:pt x="8571" y="86"/>
                    <a:pt x="7200" y="514"/>
                    <a:pt x="5914" y="1114"/>
                  </a:cubicBezTo>
                  <a:lnTo>
                    <a:pt x="6686" y="2657"/>
                  </a:lnTo>
                  <a:cubicBezTo>
                    <a:pt x="5657" y="3171"/>
                    <a:pt x="4629" y="3943"/>
                    <a:pt x="3857" y="4800"/>
                  </a:cubicBezTo>
                  <a:lnTo>
                    <a:pt x="2571" y="3686"/>
                  </a:lnTo>
                  <a:cubicBezTo>
                    <a:pt x="1629" y="4714"/>
                    <a:pt x="943" y="6000"/>
                    <a:pt x="514" y="7371"/>
                  </a:cubicBezTo>
                  <a:lnTo>
                    <a:pt x="2143" y="7886"/>
                  </a:lnTo>
                  <a:cubicBezTo>
                    <a:pt x="1714" y="9086"/>
                    <a:pt x="1629" y="10286"/>
                    <a:pt x="1714" y="11400"/>
                  </a:cubicBezTo>
                  <a:lnTo>
                    <a:pt x="0" y="11486"/>
                  </a:lnTo>
                  <a:cubicBezTo>
                    <a:pt x="86" y="12943"/>
                    <a:pt x="514" y="14314"/>
                    <a:pt x="1114" y="15600"/>
                  </a:cubicBezTo>
                  <a:lnTo>
                    <a:pt x="2657" y="14829"/>
                  </a:lnTo>
                  <a:cubicBezTo>
                    <a:pt x="3171" y="15857"/>
                    <a:pt x="3943" y="16886"/>
                    <a:pt x="4800" y="17657"/>
                  </a:cubicBezTo>
                  <a:lnTo>
                    <a:pt x="3686" y="18943"/>
                  </a:lnTo>
                  <a:cubicBezTo>
                    <a:pt x="4714" y="19886"/>
                    <a:pt x="6000" y="20571"/>
                    <a:pt x="7371" y="21000"/>
                  </a:cubicBezTo>
                  <a:lnTo>
                    <a:pt x="7886" y="19371"/>
                  </a:lnTo>
                  <a:cubicBezTo>
                    <a:pt x="8829" y="19714"/>
                    <a:pt x="9857" y="19886"/>
                    <a:pt x="10800" y="19886"/>
                  </a:cubicBezTo>
                  <a:cubicBezTo>
                    <a:pt x="11057" y="19886"/>
                    <a:pt x="11229" y="19886"/>
                    <a:pt x="11486" y="19886"/>
                  </a:cubicBezTo>
                  <a:lnTo>
                    <a:pt x="11571" y="21600"/>
                  </a:lnTo>
                  <a:cubicBezTo>
                    <a:pt x="13029" y="21514"/>
                    <a:pt x="14400" y="21086"/>
                    <a:pt x="15686" y="20486"/>
                  </a:cubicBezTo>
                  <a:lnTo>
                    <a:pt x="14914" y="18943"/>
                  </a:lnTo>
                  <a:cubicBezTo>
                    <a:pt x="15943" y="18429"/>
                    <a:pt x="16971" y="17657"/>
                    <a:pt x="17743" y="16800"/>
                  </a:cubicBezTo>
                  <a:lnTo>
                    <a:pt x="19029" y="17914"/>
                  </a:lnTo>
                  <a:cubicBezTo>
                    <a:pt x="19971" y="16886"/>
                    <a:pt x="20657" y="15600"/>
                    <a:pt x="21086" y="14229"/>
                  </a:cubicBezTo>
                  <a:lnTo>
                    <a:pt x="19457" y="13714"/>
                  </a:lnTo>
                  <a:cubicBezTo>
                    <a:pt x="19886" y="12600"/>
                    <a:pt x="19971" y="11400"/>
                    <a:pt x="19886" y="10200"/>
                  </a:cubicBezTo>
                  <a:close/>
                  <a:moveTo>
                    <a:pt x="15000" y="12257"/>
                  </a:moveTo>
                  <a:cubicBezTo>
                    <a:pt x="14400" y="14143"/>
                    <a:pt x="12686" y="15257"/>
                    <a:pt x="10800" y="15257"/>
                  </a:cubicBezTo>
                  <a:cubicBezTo>
                    <a:pt x="10371" y="15257"/>
                    <a:pt x="9857" y="15171"/>
                    <a:pt x="9429" y="15000"/>
                  </a:cubicBezTo>
                  <a:cubicBezTo>
                    <a:pt x="7114" y="14229"/>
                    <a:pt x="5829" y="11743"/>
                    <a:pt x="6600" y="9429"/>
                  </a:cubicBezTo>
                  <a:cubicBezTo>
                    <a:pt x="7200" y="7543"/>
                    <a:pt x="8914" y="6429"/>
                    <a:pt x="10800" y="6429"/>
                  </a:cubicBezTo>
                  <a:cubicBezTo>
                    <a:pt x="11229" y="6429"/>
                    <a:pt x="11743" y="6514"/>
                    <a:pt x="12171" y="6686"/>
                  </a:cubicBezTo>
                  <a:cubicBezTo>
                    <a:pt x="14486" y="7457"/>
                    <a:pt x="15771" y="9943"/>
                    <a:pt x="15000" y="12257"/>
                  </a:cubicBezTo>
                  <a:close/>
                </a:path>
              </a:pathLst>
            </a:custGeom>
            <a:solidFill>
              <a:srgbClr val="000000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igure"/>
            <p:cNvSpPr/>
            <p:nvPr/>
          </p:nvSpPr>
          <p:spPr>
            <a:xfrm>
              <a:off x="4461224" y="3323200"/>
              <a:ext cx="540366" cy="541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32" y="8957"/>
                  </a:moveTo>
                  <a:cubicBezTo>
                    <a:pt x="19686" y="7646"/>
                    <a:pt x="19139" y="6444"/>
                    <a:pt x="18401" y="5407"/>
                  </a:cubicBezTo>
                  <a:lnTo>
                    <a:pt x="19522" y="4260"/>
                  </a:lnTo>
                  <a:lnTo>
                    <a:pt x="17089" y="1884"/>
                  </a:lnTo>
                  <a:lnTo>
                    <a:pt x="15968" y="3031"/>
                  </a:lnTo>
                  <a:cubicBezTo>
                    <a:pt x="14901" y="2321"/>
                    <a:pt x="13671" y="1830"/>
                    <a:pt x="12358" y="1611"/>
                  </a:cubicBezTo>
                  <a:lnTo>
                    <a:pt x="12331" y="0"/>
                  </a:lnTo>
                  <a:lnTo>
                    <a:pt x="10636" y="27"/>
                  </a:lnTo>
                  <a:lnTo>
                    <a:pt x="8941" y="55"/>
                  </a:lnTo>
                  <a:lnTo>
                    <a:pt x="8968" y="1666"/>
                  </a:lnTo>
                  <a:cubicBezTo>
                    <a:pt x="7656" y="1912"/>
                    <a:pt x="6453" y="2458"/>
                    <a:pt x="5414" y="3195"/>
                  </a:cubicBezTo>
                  <a:lnTo>
                    <a:pt x="4265" y="2075"/>
                  </a:lnTo>
                  <a:lnTo>
                    <a:pt x="1887" y="4506"/>
                  </a:lnTo>
                  <a:lnTo>
                    <a:pt x="3035" y="5625"/>
                  </a:lnTo>
                  <a:cubicBezTo>
                    <a:pt x="2324" y="6690"/>
                    <a:pt x="1832" y="7919"/>
                    <a:pt x="1613" y="9230"/>
                  </a:cubicBezTo>
                  <a:lnTo>
                    <a:pt x="0" y="9257"/>
                  </a:lnTo>
                  <a:lnTo>
                    <a:pt x="55" y="12671"/>
                  </a:lnTo>
                  <a:lnTo>
                    <a:pt x="1668" y="12643"/>
                  </a:lnTo>
                  <a:cubicBezTo>
                    <a:pt x="1914" y="13954"/>
                    <a:pt x="2461" y="15156"/>
                    <a:pt x="3199" y="16193"/>
                  </a:cubicBezTo>
                  <a:lnTo>
                    <a:pt x="2078" y="17340"/>
                  </a:lnTo>
                  <a:lnTo>
                    <a:pt x="4511" y="19716"/>
                  </a:lnTo>
                  <a:lnTo>
                    <a:pt x="5632" y="18569"/>
                  </a:lnTo>
                  <a:cubicBezTo>
                    <a:pt x="6699" y="19279"/>
                    <a:pt x="7929" y="19770"/>
                    <a:pt x="9242" y="19989"/>
                  </a:cubicBezTo>
                  <a:lnTo>
                    <a:pt x="9269" y="21600"/>
                  </a:lnTo>
                  <a:lnTo>
                    <a:pt x="10964" y="21573"/>
                  </a:lnTo>
                  <a:lnTo>
                    <a:pt x="12659" y="21545"/>
                  </a:lnTo>
                  <a:lnTo>
                    <a:pt x="12632" y="19934"/>
                  </a:lnTo>
                  <a:cubicBezTo>
                    <a:pt x="13944" y="19688"/>
                    <a:pt x="15147" y="19142"/>
                    <a:pt x="16186" y="18405"/>
                  </a:cubicBezTo>
                  <a:lnTo>
                    <a:pt x="17335" y="19525"/>
                  </a:lnTo>
                  <a:lnTo>
                    <a:pt x="19713" y="17094"/>
                  </a:lnTo>
                  <a:lnTo>
                    <a:pt x="18565" y="15975"/>
                  </a:lnTo>
                  <a:cubicBezTo>
                    <a:pt x="19276" y="14910"/>
                    <a:pt x="19768" y="13681"/>
                    <a:pt x="19987" y="12370"/>
                  </a:cubicBezTo>
                  <a:lnTo>
                    <a:pt x="21600" y="12343"/>
                  </a:lnTo>
                  <a:lnTo>
                    <a:pt x="21545" y="8929"/>
                  </a:lnTo>
                  <a:lnTo>
                    <a:pt x="19932" y="8957"/>
                  </a:lnTo>
                  <a:close/>
                  <a:moveTo>
                    <a:pt x="10882" y="17640"/>
                  </a:moveTo>
                  <a:lnTo>
                    <a:pt x="10882" y="17640"/>
                  </a:lnTo>
                  <a:cubicBezTo>
                    <a:pt x="7082" y="17695"/>
                    <a:pt x="3965" y="14664"/>
                    <a:pt x="3910" y="10841"/>
                  </a:cubicBezTo>
                  <a:cubicBezTo>
                    <a:pt x="3855" y="7045"/>
                    <a:pt x="6890" y="3932"/>
                    <a:pt x="10718" y="3878"/>
                  </a:cubicBezTo>
                  <a:lnTo>
                    <a:pt x="10718" y="3878"/>
                  </a:lnTo>
                  <a:cubicBezTo>
                    <a:pt x="14518" y="3823"/>
                    <a:pt x="17635" y="6854"/>
                    <a:pt x="17690" y="10677"/>
                  </a:cubicBezTo>
                  <a:cubicBezTo>
                    <a:pt x="17745" y="14473"/>
                    <a:pt x="14683" y="17613"/>
                    <a:pt x="10882" y="17640"/>
                  </a:cubicBezTo>
                  <a:close/>
                </a:path>
              </a:pathLst>
            </a:custGeom>
            <a:solidFill>
              <a:srgbClr val="A2B969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igure"/>
            <p:cNvSpPr/>
            <p:nvPr/>
          </p:nvSpPr>
          <p:spPr>
            <a:xfrm>
              <a:off x="4611706" y="3473681"/>
              <a:ext cx="231209" cy="231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4" h="21474" extrusionOk="0">
                  <a:moveTo>
                    <a:pt x="10864" y="21473"/>
                  </a:moveTo>
                  <a:lnTo>
                    <a:pt x="10864" y="21473"/>
                  </a:lnTo>
                  <a:cubicBezTo>
                    <a:pt x="4956" y="21537"/>
                    <a:pt x="64" y="16772"/>
                    <a:pt x="1" y="10864"/>
                  </a:cubicBezTo>
                  <a:cubicBezTo>
                    <a:pt x="-63" y="4956"/>
                    <a:pt x="4702" y="64"/>
                    <a:pt x="10610" y="1"/>
                  </a:cubicBezTo>
                  <a:lnTo>
                    <a:pt x="10610" y="1"/>
                  </a:lnTo>
                  <a:cubicBezTo>
                    <a:pt x="16518" y="-63"/>
                    <a:pt x="21410" y="4702"/>
                    <a:pt x="21473" y="10610"/>
                  </a:cubicBezTo>
                  <a:cubicBezTo>
                    <a:pt x="21537" y="16518"/>
                    <a:pt x="16772" y="21346"/>
                    <a:pt x="10864" y="21473"/>
                  </a:cubicBezTo>
                  <a:close/>
                </a:path>
              </a:pathLst>
            </a:custGeom>
            <a:solidFill>
              <a:srgbClr val="A2B969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igure"/>
            <p:cNvSpPr/>
            <p:nvPr/>
          </p:nvSpPr>
          <p:spPr>
            <a:xfrm>
              <a:off x="5294105" y="4397090"/>
              <a:ext cx="102394" cy="101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47" h="21600" extrusionOk="0">
                  <a:moveTo>
                    <a:pt x="18752" y="14207"/>
                  </a:moveTo>
                  <a:cubicBezTo>
                    <a:pt x="17466" y="18701"/>
                    <a:pt x="13737" y="21600"/>
                    <a:pt x="9623" y="21600"/>
                  </a:cubicBezTo>
                  <a:cubicBezTo>
                    <a:pt x="8594" y="21600"/>
                    <a:pt x="7566" y="21455"/>
                    <a:pt x="6537" y="21020"/>
                  </a:cubicBezTo>
                  <a:cubicBezTo>
                    <a:pt x="1523" y="19136"/>
                    <a:pt x="-1177" y="13047"/>
                    <a:pt x="494" y="7393"/>
                  </a:cubicBezTo>
                  <a:cubicBezTo>
                    <a:pt x="1780" y="2899"/>
                    <a:pt x="5509" y="0"/>
                    <a:pt x="9623" y="0"/>
                  </a:cubicBezTo>
                  <a:cubicBezTo>
                    <a:pt x="10652" y="0"/>
                    <a:pt x="11680" y="145"/>
                    <a:pt x="12709" y="580"/>
                  </a:cubicBezTo>
                  <a:cubicBezTo>
                    <a:pt x="17723" y="2465"/>
                    <a:pt x="20423" y="8553"/>
                    <a:pt x="18752" y="14207"/>
                  </a:cubicBezTo>
                  <a:close/>
                </a:path>
              </a:pathLst>
            </a:custGeom>
            <a:solidFill>
              <a:srgbClr val="063951">
                <a:lumMod val="75000"/>
                <a:lumOff val="25000"/>
              </a:srgbClr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583287" y="5878650"/>
              <a:ext cx="12234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6395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&gt;&gt;&gt;&gt;&gt;&gt;&gt;&gt;&gt;</a:t>
              </a:r>
            </a:p>
          </p:txBody>
        </p:sp>
        <p:sp>
          <p:nvSpPr>
            <p:cNvPr id="77" name="Rectangle 76"/>
            <p:cNvSpPr/>
            <p:nvPr/>
          </p:nvSpPr>
          <p:spPr>
            <a:xfrm rot="16200000">
              <a:off x="6966737" y="4219886"/>
              <a:ext cx="12234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6395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&gt;&gt;&gt;&gt;&gt;&gt;&gt;&gt;&gt;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an Defaulters Short Video Display">
            <a:hlinkClick r:id="" action="ppaction://media"/>
            <a:extLst>
              <a:ext uri="{FF2B5EF4-FFF2-40B4-BE49-F238E27FC236}">
                <a16:creationId xmlns:a16="http://schemas.microsoft.com/office/drawing/2014/main" id="{B261068B-6F23-F331-5885-E9734EA44C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6476" y="991455"/>
            <a:ext cx="7510410" cy="4599533"/>
          </a:xfrm>
          <a:prstGeom prst="rect">
            <a:avLst/>
          </a:prstGeom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DC58A268-C620-56F2-B354-F62136C46E40}"/>
              </a:ext>
            </a:extLst>
          </p:cNvPr>
          <p:cNvSpPr txBox="1">
            <a:spLocks/>
          </p:cNvSpPr>
          <p:nvPr/>
        </p:nvSpPr>
        <p:spPr>
          <a:xfrm>
            <a:off x="339047" y="156493"/>
            <a:ext cx="11342669" cy="6808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u="sng" dirty="0"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Loan Default Prediction: Model Demonstration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E7937B-82C6-89F3-BB86-D43EE6C4A8F9}"/>
              </a:ext>
            </a:extLst>
          </p:cNvPr>
          <p:cNvSpPr txBox="1"/>
          <p:nvPr/>
        </p:nvSpPr>
        <p:spPr>
          <a:xfrm>
            <a:off x="625011" y="5702161"/>
            <a:ext cx="109419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presentation showcases the </a:t>
            </a:r>
            <a:r>
              <a:rPr lang="en-US" b="1" dirty="0"/>
              <a:t>loan default prediction model</a:t>
            </a:r>
            <a:r>
              <a:rPr lang="en-US" dirty="0"/>
              <a:t>, highlighting key </a:t>
            </a:r>
            <a:r>
              <a:rPr lang="en-US" b="1" dirty="0"/>
              <a:t>data insights, model performance, and practical applications</a:t>
            </a:r>
            <a:r>
              <a:rPr lang="en-US" dirty="0"/>
              <a:t>. Through a brief video demonstration, we explore how the </a:t>
            </a:r>
            <a:r>
              <a:rPr lang="en-US" b="1" dirty="0" err="1"/>
              <a:t>Streamlit</a:t>
            </a:r>
            <a:r>
              <a:rPr lang="en-US" b="1" dirty="0"/>
              <a:t> app</a:t>
            </a:r>
            <a:r>
              <a:rPr lang="en-US" dirty="0"/>
              <a:t> predicts loan defaults, helping lenders make informed decisions and minimize risk.</a:t>
            </a:r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2222441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4212996" y="3666490"/>
            <a:ext cx="7563930" cy="87811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212996" y="2211796"/>
            <a:ext cx="7563930" cy="877824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88091" y="4974115"/>
            <a:ext cx="8188835" cy="87811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588091" y="1005770"/>
            <a:ext cx="8188835" cy="878115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TextBox 34"/>
          <p:cNvSpPr txBox="1"/>
          <p:nvPr/>
        </p:nvSpPr>
        <p:spPr>
          <a:xfrm>
            <a:off x="4212996" y="1123541"/>
            <a:ext cx="7281545" cy="892552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>
                <a:ea typeface="Calibri" panose="020F0502020204030204" pitchFamily="34" charset="0"/>
                <a:cs typeface="Arial" panose="020B0604020202020204" pitchFamily="34" charset="0"/>
                <a:sym typeface="+mn-ea"/>
              </a:rPr>
              <a:t>High-risk borrower (low credit scores, multiple loans) may need closer evaluation</a:t>
            </a:r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  <a:t>.</a:t>
            </a:r>
            <a:endParaRPr lang="en-US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5" name="TextBox 37"/>
          <p:cNvSpPr txBox="1"/>
          <p:nvPr/>
        </p:nvSpPr>
        <p:spPr>
          <a:xfrm>
            <a:off x="4721691" y="2317311"/>
            <a:ext cx="6567805" cy="892552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>
                <a:ea typeface="Calibri" panose="020F0502020204030204" pitchFamily="34" charset="0"/>
                <a:cs typeface="Arial" panose="020B0604020202020204" pitchFamily="34" charset="0"/>
                <a:sym typeface="+mn-ea"/>
              </a:rPr>
              <a:t>Income-based lending policies can help tailor loan offers to financial capacity.</a:t>
            </a:r>
            <a:endParaRPr lang="en-US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p:sp>
        <p:nvSpPr>
          <p:cNvPr id="53" name="TextBox 40"/>
          <p:cNvSpPr txBox="1"/>
          <p:nvPr/>
        </p:nvSpPr>
        <p:spPr>
          <a:xfrm>
            <a:off x="4821532" y="3897957"/>
            <a:ext cx="5960745" cy="344170"/>
          </a:xfrm>
          <a:prstGeom prst="rect">
            <a:avLst/>
          </a:prstGeom>
          <a:noFill/>
        </p:spPr>
        <p:txBody>
          <a:bodyPr wrap="square" lIns="0" r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>
                <a:ea typeface="Calibri" panose="020F0502020204030204" pitchFamily="34" charset="0"/>
                <a:cs typeface="Arial" panose="020B0604020202020204" pitchFamily="34" charset="0"/>
                <a:sym typeface="+mn-ea"/>
              </a:rPr>
              <a:t>Missed payments suggest financial stress</a:t>
            </a:r>
            <a:endParaRPr lang="en-US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TextBox 73"/>
          <p:cNvSpPr txBox="1"/>
          <p:nvPr/>
        </p:nvSpPr>
        <p:spPr>
          <a:xfrm>
            <a:off x="4212996" y="5066683"/>
            <a:ext cx="7281545" cy="892552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>
                <a:ea typeface="Calibri" panose="020F0502020204030204" pitchFamily="34" charset="0"/>
                <a:cs typeface="Arial" panose="020B0604020202020204" pitchFamily="34" charset="0"/>
                <a:sym typeface="+mn-ea"/>
              </a:rPr>
              <a:t>Shorter tenures (12-24 months) dominate, indicating borrower preference for manageable repayments.</a:t>
            </a:r>
            <a:endParaRPr lang="en-US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2043848" y="4565957"/>
            <a:ext cx="1517491" cy="847215"/>
          </a:xfrm>
          <a:prstGeom prst="line">
            <a:avLst/>
          </a:prstGeom>
          <a:noFill/>
          <a:ln w="152400" cap="flat" cmpd="sng" algn="ctr">
            <a:solidFill>
              <a:schemeClr val="accent4">
                <a:lumMod val="75000"/>
              </a:scheme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cxnSp>
      <p:sp>
        <p:nvSpPr>
          <p:cNvPr id="39" name="Oval 38"/>
          <p:cNvSpPr/>
          <p:nvPr/>
        </p:nvSpPr>
        <p:spPr>
          <a:xfrm>
            <a:off x="3180339" y="4974115"/>
            <a:ext cx="878115" cy="878115"/>
          </a:xfrm>
          <a:prstGeom prst="ellipse">
            <a:avLst/>
          </a:prstGeom>
          <a:solidFill>
            <a:schemeClr val="accent4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r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04</a:t>
            </a:r>
          </a:p>
        </p:txBody>
      </p:sp>
      <p:sp>
        <p:nvSpPr>
          <p:cNvPr id="40" name="Freeform 39"/>
          <p:cNvSpPr/>
          <p:nvPr/>
        </p:nvSpPr>
        <p:spPr bwMode="auto">
          <a:xfrm>
            <a:off x="415073" y="1083614"/>
            <a:ext cx="2309813" cy="4619625"/>
          </a:xfrm>
          <a:custGeom>
            <a:avLst/>
            <a:gdLst>
              <a:gd name="T0" fmla="*/ 0 w 3559"/>
              <a:gd name="T1" fmla="*/ 0 h 7118"/>
              <a:gd name="T2" fmla="*/ 3559 w 3559"/>
              <a:gd name="T3" fmla="*/ 3559 h 7118"/>
              <a:gd name="T4" fmla="*/ 0 w 3559"/>
              <a:gd name="T5" fmla="*/ 7118 h 7118"/>
              <a:gd name="T6" fmla="*/ 0 w 3559"/>
              <a:gd name="T7" fmla="*/ 6593 h 7118"/>
              <a:gd name="T8" fmla="*/ 3034 w 3559"/>
              <a:gd name="T9" fmla="*/ 3559 h 7118"/>
              <a:gd name="T10" fmla="*/ 0 w 3559"/>
              <a:gd name="T11" fmla="*/ 525 h 7118"/>
              <a:gd name="T12" fmla="*/ 0 w 3559"/>
              <a:gd name="T13" fmla="*/ 0 h 7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59" h="7118">
                <a:moveTo>
                  <a:pt x="0" y="0"/>
                </a:moveTo>
                <a:cubicBezTo>
                  <a:pt x="1966" y="0"/>
                  <a:pt x="3559" y="1594"/>
                  <a:pt x="3559" y="3559"/>
                </a:cubicBezTo>
                <a:cubicBezTo>
                  <a:pt x="3559" y="5525"/>
                  <a:pt x="1966" y="7118"/>
                  <a:pt x="0" y="7118"/>
                </a:cubicBezTo>
                <a:lnTo>
                  <a:pt x="0" y="6593"/>
                </a:lnTo>
                <a:cubicBezTo>
                  <a:pt x="1676" y="6593"/>
                  <a:pt x="3034" y="5235"/>
                  <a:pt x="3034" y="3559"/>
                </a:cubicBezTo>
                <a:cubicBezTo>
                  <a:pt x="3034" y="1884"/>
                  <a:pt x="1676" y="525"/>
                  <a:pt x="0" y="52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0">
            <a:solidFill>
              <a:schemeClr val="accent1"/>
            </a:solidFill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2043848" y="3731660"/>
            <a:ext cx="2118348" cy="332835"/>
          </a:xfrm>
          <a:prstGeom prst="line">
            <a:avLst/>
          </a:prstGeom>
          <a:noFill/>
          <a:ln w="152400" cap="flat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cxnSp>
      <p:sp>
        <p:nvSpPr>
          <p:cNvPr id="42" name="Oval 41"/>
          <p:cNvSpPr/>
          <p:nvPr/>
        </p:nvSpPr>
        <p:spPr>
          <a:xfrm>
            <a:off x="3764191" y="3666490"/>
            <a:ext cx="878115" cy="878115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r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03</a:t>
            </a:r>
          </a:p>
        </p:txBody>
      </p:sp>
      <p:sp>
        <p:nvSpPr>
          <p:cNvPr id="43" name="Freeform 42"/>
          <p:cNvSpPr/>
          <p:nvPr/>
        </p:nvSpPr>
        <p:spPr bwMode="auto">
          <a:xfrm>
            <a:off x="415073" y="1423339"/>
            <a:ext cx="1968500" cy="3940175"/>
          </a:xfrm>
          <a:custGeom>
            <a:avLst/>
            <a:gdLst>
              <a:gd name="T0" fmla="*/ 0 w 3034"/>
              <a:gd name="T1" fmla="*/ 0 h 6068"/>
              <a:gd name="T2" fmla="*/ 3034 w 3034"/>
              <a:gd name="T3" fmla="*/ 3034 h 6068"/>
              <a:gd name="T4" fmla="*/ 0 w 3034"/>
              <a:gd name="T5" fmla="*/ 6068 h 6068"/>
              <a:gd name="T6" fmla="*/ 0 w 3034"/>
              <a:gd name="T7" fmla="*/ 5543 h 6068"/>
              <a:gd name="T8" fmla="*/ 2510 w 3034"/>
              <a:gd name="T9" fmla="*/ 3034 h 6068"/>
              <a:gd name="T10" fmla="*/ 0 w 3034"/>
              <a:gd name="T11" fmla="*/ 525 h 6068"/>
              <a:gd name="T12" fmla="*/ 0 w 3034"/>
              <a:gd name="T13" fmla="*/ 0 h 60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34" h="6068">
                <a:moveTo>
                  <a:pt x="0" y="0"/>
                </a:moveTo>
                <a:cubicBezTo>
                  <a:pt x="1676" y="0"/>
                  <a:pt x="3034" y="1359"/>
                  <a:pt x="3034" y="3034"/>
                </a:cubicBezTo>
                <a:cubicBezTo>
                  <a:pt x="3034" y="4710"/>
                  <a:pt x="1676" y="6068"/>
                  <a:pt x="0" y="6068"/>
                </a:cubicBezTo>
                <a:lnTo>
                  <a:pt x="0" y="5543"/>
                </a:lnTo>
                <a:cubicBezTo>
                  <a:pt x="1386" y="5543"/>
                  <a:pt x="2510" y="4420"/>
                  <a:pt x="2510" y="3034"/>
                </a:cubicBezTo>
                <a:cubicBezTo>
                  <a:pt x="2510" y="1649"/>
                  <a:pt x="1386" y="525"/>
                  <a:pt x="0" y="52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0">
            <a:solidFill>
              <a:srgbClr val="002060"/>
            </a:solidFill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1805362" y="2655777"/>
            <a:ext cx="2339829" cy="470563"/>
          </a:xfrm>
          <a:prstGeom prst="line">
            <a:avLst/>
          </a:prstGeom>
          <a:noFill/>
          <a:ln w="152400" cap="flat" cmpd="sng" algn="ctr">
            <a:solidFill>
              <a:schemeClr val="accent1"/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cxnSp>
      <p:sp>
        <p:nvSpPr>
          <p:cNvPr id="45" name="Oval 44"/>
          <p:cNvSpPr/>
          <p:nvPr/>
        </p:nvSpPr>
        <p:spPr>
          <a:xfrm>
            <a:off x="3764191" y="2216720"/>
            <a:ext cx="878115" cy="8781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r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02</a:t>
            </a:r>
          </a:p>
        </p:txBody>
      </p:sp>
      <p:sp>
        <p:nvSpPr>
          <p:cNvPr id="46" name="Freeform 45"/>
          <p:cNvSpPr/>
          <p:nvPr/>
        </p:nvSpPr>
        <p:spPr bwMode="auto">
          <a:xfrm>
            <a:off x="415073" y="1764652"/>
            <a:ext cx="1628775" cy="3257550"/>
          </a:xfrm>
          <a:custGeom>
            <a:avLst/>
            <a:gdLst>
              <a:gd name="T0" fmla="*/ 0 w 2510"/>
              <a:gd name="T1" fmla="*/ 0 h 5018"/>
              <a:gd name="T2" fmla="*/ 2510 w 2510"/>
              <a:gd name="T3" fmla="*/ 2509 h 5018"/>
              <a:gd name="T4" fmla="*/ 0 w 2510"/>
              <a:gd name="T5" fmla="*/ 5018 h 5018"/>
              <a:gd name="T6" fmla="*/ 0 w 2510"/>
              <a:gd name="T7" fmla="*/ 4493 h 5018"/>
              <a:gd name="T8" fmla="*/ 1985 w 2510"/>
              <a:gd name="T9" fmla="*/ 2509 h 5018"/>
              <a:gd name="T10" fmla="*/ 0 w 2510"/>
              <a:gd name="T11" fmla="*/ 525 h 5018"/>
              <a:gd name="T12" fmla="*/ 0 w 2510"/>
              <a:gd name="T13" fmla="*/ 0 h 50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10" h="5018">
                <a:moveTo>
                  <a:pt x="0" y="0"/>
                </a:moveTo>
                <a:cubicBezTo>
                  <a:pt x="1386" y="0"/>
                  <a:pt x="2510" y="1124"/>
                  <a:pt x="2510" y="2509"/>
                </a:cubicBezTo>
                <a:cubicBezTo>
                  <a:pt x="2510" y="3895"/>
                  <a:pt x="1386" y="5018"/>
                  <a:pt x="0" y="5018"/>
                </a:cubicBezTo>
                <a:lnTo>
                  <a:pt x="0" y="4493"/>
                </a:lnTo>
                <a:cubicBezTo>
                  <a:pt x="1096" y="4493"/>
                  <a:pt x="1985" y="3605"/>
                  <a:pt x="1985" y="2509"/>
                </a:cubicBezTo>
                <a:cubicBezTo>
                  <a:pt x="1985" y="1413"/>
                  <a:pt x="1096" y="525"/>
                  <a:pt x="0" y="52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solidFill>
              <a:schemeClr val="accent4">
                <a:lumMod val="50000"/>
              </a:schemeClr>
            </a:solidFill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1251579" y="1485879"/>
            <a:ext cx="2326765" cy="1307626"/>
          </a:xfrm>
          <a:prstGeom prst="line">
            <a:avLst/>
          </a:prstGeom>
          <a:noFill/>
          <a:ln w="152400" cap="flat" cmpd="sng" algn="ctr">
            <a:solidFill>
              <a:srgbClr val="013D4D"/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cxnSp>
      <p:sp>
        <p:nvSpPr>
          <p:cNvPr id="48" name="Oval 47"/>
          <p:cNvSpPr/>
          <p:nvPr/>
        </p:nvSpPr>
        <p:spPr>
          <a:xfrm>
            <a:off x="3180339" y="1005770"/>
            <a:ext cx="878115" cy="878115"/>
          </a:xfrm>
          <a:prstGeom prst="ellipse">
            <a:avLst/>
          </a:prstGeom>
          <a:solidFill>
            <a:srgbClr val="013D4D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r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sp>
        <p:nvSpPr>
          <p:cNvPr id="49" name="Freeform 48"/>
          <p:cNvSpPr/>
          <p:nvPr/>
        </p:nvSpPr>
        <p:spPr bwMode="auto">
          <a:xfrm>
            <a:off x="415073" y="2105964"/>
            <a:ext cx="1287463" cy="2574925"/>
          </a:xfrm>
          <a:custGeom>
            <a:avLst/>
            <a:gdLst>
              <a:gd name="T0" fmla="*/ 0 w 1985"/>
              <a:gd name="T1" fmla="*/ 0 h 3968"/>
              <a:gd name="T2" fmla="*/ 1985 w 1985"/>
              <a:gd name="T3" fmla="*/ 1984 h 3968"/>
              <a:gd name="T4" fmla="*/ 0 w 1985"/>
              <a:gd name="T5" fmla="*/ 3968 h 3968"/>
              <a:gd name="T6" fmla="*/ 0 w 1985"/>
              <a:gd name="T7" fmla="*/ 3443 h 3968"/>
              <a:gd name="T8" fmla="*/ 1460 w 1985"/>
              <a:gd name="T9" fmla="*/ 1984 h 3968"/>
              <a:gd name="T10" fmla="*/ 0 w 1985"/>
              <a:gd name="T11" fmla="*/ 525 h 3968"/>
              <a:gd name="T12" fmla="*/ 0 w 1985"/>
              <a:gd name="T13" fmla="*/ 0 h 3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85" h="3968">
                <a:moveTo>
                  <a:pt x="0" y="0"/>
                </a:moveTo>
                <a:cubicBezTo>
                  <a:pt x="1096" y="0"/>
                  <a:pt x="1985" y="888"/>
                  <a:pt x="1985" y="1984"/>
                </a:cubicBezTo>
                <a:cubicBezTo>
                  <a:pt x="1985" y="3080"/>
                  <a:pt x="1096" y="3968"/>
                  <a:pt x="0" y="3968"/>
                </a:cubicBezTo>
                <a:lnTo>
                  <a:pt x="0" y="3443"/>
                </a:lnTo>
                <a:cubicBezTo>
                  <a:pt x="806" y="3443"/>
                  <a:pt x="1460" y="2790"/>
                  <a:pt x="1460" y="1984"/>
                </a:cubicBezTo>
                <a:cubicBezTo>
                  <a:pt x="1460" y="1178"/>
                  <a:pt x="806" y="525"/>
                  <a:pt x="0" y="525"/>
                </a:cubicBezTo>
                <a:lnTo>
                  <a:pt x="0" y="0"/>
                </a:lnTo>
                <a:close/>
              </a:path>
            </a:pathLst>
          </a:custGeom>
          <a:solidFill>
            <a:srgbClr val="013D4D"/>
          </a:solidFill>
          <a:ln w="0">
            <a:noFill/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1293812" y="174182"/>
            <a:ext cx="9604375" cy="680850"/>
          </a:xfrm>
        </p:spPr>
        <p:txBody>
          <a:bodyPr>
            <a:noAutofit/>
          </a:bodyPr>
          <a:lstStyle/>
          <a:p>
            <a:pPr algn="ctr"/>
            <a:r>
              <a:rPr lang="en-US" sz="3600" b="1" u="sng" dirty="0"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KEY INSIGHTS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116"/>
          <p:cNvSpPr/>
          <p:nvPr/>
        </p:nvSpPr>
        <p:spPr>
          <a:xfrm>
            <a:off x="3634719" y="1392467"/>
            <a:ext cx="1469764" cy="3689791"/>
          </a:xfrm>
          <a:custGeom>
            <a:avLst/>
            <a:gdLst>
              <a:gd name="connsiteX0" fmla="*/ 1455018 w 1469764"/>
              <a:gd name="connsiteY0" fmla="*/ 3231748 h 3689791"/>
              <a:gd name="connsiteX1" fmla="*/ 1469764 w 1469764"/>
              <a:gd name="connsiteY1" fmla="*/ 3244471 h 3689791"/>
              <a:gd name="connsiteX2" fmla="*/ 952391 w 1469764"/>
              <a:gd name="connsiteY2" fmla="*/ 3689791 h 3689791"/>
              <a:gd name="connsiteX3" fmla="*/ 0 w 1469764"/>
              <a:gd name="connsiteY3" fmla="*/ 3689791 h 3689791"/>
              <a:gd name="connsiteX4" fmla="*/ 0 w 1469764"/>
              <a:gd name="connsiteY4" fmla="*/ 3671978 h 3689791"/>
              <a:gd name="connsiteX5" fmla="*/ 943508 w 1469764"/>
              <a:gd name="connsiteY5" fmla="*/ 3671978 h 3689791"/>
              <a:gd name="connsiteX6" fmla="*/ 0 w 1469764"/>
              <a:gd name="connsiteY6" fmla="*/ 1832172 h 3689791"/>
              <a:gd name="connsiteX7" fmla="*/ 497044 w 1469764"/>
              <a:gd name="connsiteY7" fmla="*/ 1832172 h 3689791"/>
              <a:gd name="connsiteX8" fmla="*/ 497044 w 1469764"/>
              <a:gd name="connsiteY8" fmla="*/ 1849987 h 3689791"/>
              <a:gd name="connsiteX9" fmla="*/ 0 w 1469764"/>
              <a:gd name="connsiteY9" fmla="*/ 1849987 h 3689791"/>
              <a:gd name="connsiteX10" fmla="*/ 0 w 1469764"/>
              <a:gd name="connsiteY10" fmla="*/ 0 h 3689791"/>
              <a:gd name="connsiteX11" fmla="*/ 952391 w 1469764"/>
              <a:gd name="connsiteY11" fmla="*/ 0 h 3689791"/>
              <a:gd name="connsiteX12" fmla="*/ 955323 w 1469764"/>
              <a:gd name="connsiteY12" fmla="*/ 2552 h 3689791"/>
              <a:gd name="connsiteX13" fmla="*/ 1469764 w 1469764"/>
              <a:gd name="connsiteY13" fmla="*/ 442783 h 3689791"/>
              <a:gd name="connsiteX14" fmla="*/ 1455018 w 1469764"/>
              <a:gd name="connsiteY14" fmla="*/ 455498 h 3689791"/>
              <a:gd name="connsiteX15" fmla="*/ 943508 w 1469764"/>
              <a:gd name="connsiteY15" fmla="*/ 17820 h 3689791"/>
              <a:gd name="connsiteX16" fmla="*/ 0 w 1469764"/>
              <a:gd name="connsiteY16" fmla="*/ 17820 h 368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69764" h="3689791">
                <a:moveTo>
                  <a:pt x="1455018" y="3231748"/>
                </a:moveTo>
                <a:lnTo>
                  <a:pt x="1469764" y="3244471"/>
                </a:lnTo>
                <a:lnTo>
                  <a:pt x="952391" y="3689791"/>
                </a:lnTo>
                <a:lnTo>
                  <a:pt x="0" y="3689791"/>
                </a:lnTo>
                <a:lnTo>
                  <a:pt x="0" y="3671978"/>
                </a:lnTo>
                <a:lnTo>
                  <a:pt x="943508" y="3671978"/>
                </a:lnTo>
                <a:close/>
                <a:moveTo>
                  <a:pt x="0" y="1832172"/>
                </a:moveTo>
                <a:lnTo>
                  <a:pt x="497044" y="1832172"/>
                </a:lnTo>
                <a:lnTo>
                  <a:pt x="497044" y="1849987"/>
                </a:lnTo>
                <a:lnTo>
                  <a:pt x="0" y="1849987"/>
                </a:lnTo>
                <a:close/>
                <a:moveTo>
                  <a:pt x="0" y="0"/>
                </a:moveTo>
                <a:lnTo>
                  <a:pt x="952391" y="0"/>
                </a:lnTo>
                <a:lnTo>
                  <a:pt x="955323" y="2552"/>
                </a:lnTo>
                <a:lnTo>
                  <a:pt x="1469764" y="442783"/>
                </a:lnTo>
                <a:lnTo>
                  <a:pt x="1455018" y="455498"/>
                </a:lnTo>
                <a:lnTo>
                  <a:pt x="943508" y="17820"/>
                </a:lnTo>
                <a:lnTo>
                  <a:pt x="0" y="17820"/>
                </a:lnTo>
                <a:close/>
              </a:path>
            </a:pathLst>
          </a:custGeom>
          <a:solidFill>
            <a:srgbClr val="D3D3D3">
              <a:lumMod val="5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reeform: Shape 53"/>
          <p:cNvSpPr/>
          <p:nvPr/>
        </p:nvSpPr>
        <p:spPr>
          <a:xfrm>
            <a:off x="5833169" y="1572239"/>
            <a:ext cx="1472867" cy="1037023"/>
          </a:xfrm>
          <a:custGeom>
            <a:avLst/>
            <a:gdLst>
              <a:gd name="connsiteX0" fmla="*/ 2537 w 1472867"/>
              <a:gd name="connsiteY0" fmla="*/ 0 h 1037023"/>
              <a:gd name="connsiteX1" fmla="*/ 1472867 w 1472867"/>
              <a:gd name="connsiteY1" fmla="*/ 848896 h 1037023"/>
              <a:gd name="connsiteX2" fmla="*/ 1470551 w 1472867"/>
              <a:gd name="connsiteY2" fmla="*/ 850233 h 1037023"/>
              <a:gd name="connsiteX3" fmla="*/ 1467118 w 1472867"/>
              <a:gd name="connsiteY3" fmla="*/ 848504 h 1037023"/>
              <a:gd name="connsiteX4" fmla="*/ 1142347 w 1472867"/>
              <a:gd name="connsiteY4" fmla="*/ 1037023 h 1037023"/>
              <a:gd name="connsiteX5" fmla="*/ 3188 w 1472867"/>
              <a:gd name="connsiteY5" fmla="*/ 379329 h 1037023"/>
              <a:gd name="connsiteX6" fmla="*/ 4417 w 1472867"/>
              <a:gd name="connsiteY6" fmla="*/ 4553 h 1037023"/>
              <a:gd name="connsiteX7" fmla="*/ 0 w 1472867"/>
              <a:gd name="connsiteY7" fmla="*/ 1659 h 1037023"/>
              <a:gd name="connsiteX8" fmla="*/ 2537 w 1472867"/>
              <a:gd name="connsiteY8" fmla="*/ 0 h 103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72867" h="1037023">
                <a:moveTo>
                  <a:pt x="2537" y="0"/>
                </a:moveTo>
                <a:lnTo>
                  <a:pt x="1472867" y="848896"/>
                </a:lnTo>
                <a:lnTo>
                  <a:pt x="1470551" y="850233"/>
                </a:lnTo>
                <a:lnTo>
                  <a:pt x="1467118" y="848504"/>
                </a:lnTo>
                <a:lnTo>
                  <a:pt x="1142347" y="1037023"/>
                </a:lnTo>
                <a:lnTo>
                  <a:pt x="3188" y="379329"/>
                </a:lnTo>
                <a:lnTo>
                  <a:pt x="4417" y="4553"/>
                </a:lnTo>
                <a:lnTo>
                  <a:pt x="0" y="1659"/>
                </a:lnTo>
                <a:lnTo>
                  <a:pt x="2537" y="0"/>
                </a:lnTo>
                <a:close/>
              </a:path>
            </a:pathLst>
          </a:custGeom>
          <a:solidFill>
            <a:srgbClr val="013D4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reeform: Shape 52"/>
          <p:cNvSpPr/>
          <p:nvPr/>
        </p:nvSpPr>
        <p:spPr>
          <a:xfrm>
            <a:off x="4364910" y="1573159"/>
            <a:ext cx="1468259" cy="1035794"/>
          </a:xfrm>
          <a:custGeom>
            <a:avLst/>
            <a:gdLst>
              <a:gd name="connsiteX0" fmla="*/ 1467132 w 1468259"/>
              <a:gd name="connsiteY0" fmla="*/ 0 h 1035794"/>
              <a:gd name="connsiteX1" fmla="*/ 1468259 w 1468259"/>
              <a:gd name="connsiteY1" fmla="*/ 738 h 1035794"/>
              <a:gd name="connsiteX2" fmla="*/ 1465246 w 1468259"/>
              <a:gd name="connsiteY2" fmla="*/ 2708 h 1035794"/>
              <a:gd name="connsiteX3" fmla="*/ 1466837 w 1468259"/>
              <a:gd name="connsiteY3" fmla="*/ 379124 h 1035794"/>
              <a:gd name="connsiteX4" fmla="*/ 329452 w 1468259"/>
              <a:gd name="connsiteY4" fmla="*/ 1035794 h 1035794"/>
              <a:gd name="connsiteX5" fmla="*/ 5918 w 1468259"/>
              <a:gd name="connsiteY5" fmla="*/ 847583 h 1035794"/>
              <a:gd name="connsiteX6" fmla="*/ 3251 w 1468259"/>
              <a:gd name="connsiteY6" fmla="*/ 848929 h 1035794"/>
              <a:gd name="connsiteX7" fmla="*/ 0 w 1468259"/>
              <a:gd name="connsiteY7" fmla="*/ 847049 h 1035794"/>
              <a:gd name="connsiteX8" fmla="*/ 1467132 w 1468259"/>
              <a:gd name="connsiteY8" fmla="*/ 0 h 1035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259" h="1035794">
                <a:moveTo>
                  <a:pt x="1467132" y="0"/>
                </a:moveTo>
                <a:lnTo>
                  <a:pt x="1468259" y="738"/>
                </a:lnTo>
                <a:lnTo>
                  <a:pt x="1465246" y="2708"/>
                </a:lnTo>
                <a:lnTo>
                  <a:pt x="1466837" y="379124"/>
                </a:lnTo>
                <a:lnTo>
                  <a:pt x="329452" y="1035794"/>
                </a:lnTo>
                <a:lnTo>
                  <a:pt x="5918" y="847583"/>
                </a:lnTo>
                <a:lnTo>
                  <a:pt x="3251" y="848929"/>
                </a:lnTo>
                <a:lnTo>
                  <a:pt x="0" y="847049"/>
                </a:lnTo>
                <a:lnTo>
                  <a:pt x="1467132" y="0"/>
                </a:lnTo>
                <a:close/>
              </a:path>
            </a:pathLst>
          </a:custGeom>
          <a:solidFill>
            <a:srgbClr val="D9126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49"/>
          <p:cNvSpPr/>
          <p:nvPr/>
        </p:nvSpPr>
        <p:spPr>
          <a:xfrm>
            <a:off x="4364909" y="2422088"/>
            <a:ext cx="331142" cy="1695738"/>
          </a:xfrm>
          <a:custGeom>
            <a:avLst/>
            <a:gdLst>
              <a:gd name="connsiteX0" fmla="*/ 3251 w 331142"/>
              <a:gd name="connsiteY0" fmla="*/ 0 h 1695738"/>
              <a:gd name="connsiteX1" fmla="*/ 327938 w 331142"/>
              <a:gd name="connsiteY1" fmla="*/ 187739 h 1695738"/>
              <a:gd name="connsiteX2" fmla="*/ 329452 w 331142"/>
              <a:gd name="connsiteY2" fmla="*/ 186865 h 1695738"/>
              <a:gd name="connsiteX3" fmla="*/ 331142 w 331142"/>
              <a:gd name="connsiteY3" fmla="*/ 187848 h 1695738"/>
              <a:gd name="connsiteX4" fmla="*/ 328183 w 331142"/>
              <a:gd name="connsiteY4" fmla="*/ 190833 h 1695738"/>
              <a:gd name="connsiteX5" fmla="*/ 328183 w 331142"/>
              <a:gd name="connsiteY5" fmla="*/ 1504798 h 1695738"/>
              <a:gd name="connsiteX6" fmla="*/ 2957 w 331142"/>
              <a:gd name="connsiteY6" fmla="*/ 1691147 h 1695738"/>
              <a:gd name="connsiteX7" fmla="*/ 2789 w 331142"/>
              <a:gd name="connsiteY7" fmla="*/ 1694130 h 1695738"/>
              <a:gd name="connsiteX8" fmla="*/ 0 w 331142"/>
              <a:gd name="connsiteY8" fmla="*/ 1695738 h 1695738"/>
              <a:gd name="connsiteX9" fmla="*/ 0 w 331142"/>
              <a:gd name="connsiteY9" fmla="*/ 1640 h 1695738"/>
              <a:gd name="connsiteX10" fmla="*/ 3251 w 331142"/>
              <a:gd name="connsiteY10" fmla="*/ 0 h 1695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1142" h="1695738">
                <a:moveTo>
                  <a:pt x="3251" y="0"/>
                </a:moveTo>
                <a:lnTo>
                  <a:pt x="327938" y="187739"/>
                </a:lnTo>
                <a:lnTo>
                  <a:pt x="329452" y="186865"/>
                </a:lnTo>
                <a:lnTo>
                  <a:pt x="331142" y="187848"/>
                </a:lnTo>
                <a:lnTo>
                  <a:pt x="328183" y="190833"/>
                </a:lnTo>
                <a:lnTo>
                  <a:pt x="328183" y="1504798"/>
                </a:lnTo>
                <a:lnTo>
                  <a:pt x="2957" y="1691147"/>
                </a:lnTo>
                <a:lnTo>
                  <a:pt x="2789" y="1694130"/>
                </a:lnTo>
                <a:lnTo>
                  <a:pt x="0" y="1695738"/>
                </a:lnTo>
                <a:lnTo>
                  <a:pt x="0" y="1640"/>
                </a:lnTo>
                <a:lnTo>
                  <a:pt x="3251" y="0"/>
                </a:lnTo>
                <a:close/>
              </a:path>
            </a:pathLst>
          </a:custGeom>
          <a:solidFill>
            <a:srgbClr val="FE7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48"/>
          <p:cNvSpPr/>
          <p:nvPr/>
        </p:nvSpPr>
        <p:spPr>
          <a:xfrm>
            <a:off x="6974352" y="2422472"/>
            <a:ext cx="331864" cy="1695355"/>
          </a:xfrm>
          <a:custGeom>
            <a:avLst/>
            <a:gdLst>
              <a:gd name="connsiteX0" fmla="*/ 329367 w 331864"/>
              <a:gd name="connsiteY0" fmla="*/ 0 h 1695355"/>
              <a:gd name="connsiteX1" fmla="*/ 331864 w 331864"/>
              <a:gd name="connsiteY1" fmla="*/ 1257 h 1695355"/>
              <a:gd name="connsiteX2" fmla="*/ 331864 w 331864"/>
              <a:gd name="connsiteY2" fmla="*/ 1695355 h 1695355"/>
              <a:gd name="connsiteX3" fmla="*/ 328940 w 331864"/>
              <a:gd name="connsiteY3" fmla="*/ 1693673 h 1695355"/>
              <a:gd name="connsiteX4" fmla="*/ 328727 w 331864"/>
              <a:gd name="connsiteY4" fmla="*/ 1689840 h 1695355"/>
              <a:gd name="connsiteX5" fmla="*/ 2966 w 331864"/>
              <a:gd name="connsiteY5" fmla="*/ 1503593 h 1695355"/>
              <a:gd name="connsiteX6" fmla="*/ 2966 w 331864"/>
              <a:gd name="connsiteY6" fmla="*/ 190450 h 1695355"/>
              <a:gd name="connsiteX7" fmla="*/ 0 w 331864"/>
              <a:gd name="connsiteY7" fmla="*/ 187465 h 1695355"/>
              <a:gd name="connsiteX8" fmla="*/ 1163 w 331864"/>
              <a:gd name="connsiteY8" fmla="*/ 186790 h 1695355"/>
              <a:gd name="connsiteX9" fmla="*/ 3388 w 331864"/>
              <a:gd name="connsiteY9" fmla="*/ 188075 h 1695355"/>
              <a:gd name="connsiteX10" fmla="*/ 329367 w 331864"/>
              <a:gd name="connsiteY10" fmla="*/ 0 h 1695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1864" h="1695355">
                <a:moveTo>
                  <a:pt x="329367" y="0"/>
                </a:moveTo>
                <a:lnTo>
                  <a:pt x="331864" y="1257"/>
                </a:lnTo>
                <a:lnTo>
                  <a:pt x="331864" y="1695355"/>
                </a:lnTo>
                <a:lnTo>
                  <a:pt x="328940" y="1693673"/>
                </a:lnTo>
                <a:lnTo>
                  <a:pt x="328727" y="1689840"/>
                </a:lnTo>
                <a:lnTo>
                  <a:pt x="2966" y="1503593"/>
                </a:lnTo>
                <a:lnTo>
                  <a:pt x="2966" y="190450"/>
                </a:lnTo>
                <a:lnTo>
                  <a:pt x="0" y="187465"/>
                </a:lnTo>
                <a:lnTo>
                  <a:pt x="1163" y="186790"/>
                </a:lnTo>
                <a:lnTo>
                  <a:pt x="3388" y="188075"/>
                </a:lnTo>
                <a:lnTo>
                  <a:pt x="329367" y="0"/>
                </a:lnTo>
                <a:close/>
              </a:path>
            </a:pathLst>
          </a:custGeom>
          <a:solidFill>
            <a:srgbClr val="00A89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47"/>
          <p:cNvSpPr/>
          <p:nvPr/>
        </p:nvSpPr>
        <p:spPr>
          <a:xfrm>
            <a:off x="5833116" y="3925461"/>
            <a:ext cx="1470330" cy="1042366"/>
          </a:xfrm>
          <a:custGeom>
            <a:avLst/>
            <a:gdLst>
              <a:gd name="connsiteX0" fmla="*/ 1143147 w 1470330"/>
              <a:gd name="connsiteY0" fmla="*/ 0 h 1042366"/>
              <a:gd name="connsiteX1" fmla="*/ 1144202 w 1470330"/>
              <a:gd name="connsiteY1" fmla="*/ 603 h 1042366"/>
              <a:gd name="connsiteX2" fmla="*/ 1144202 w 1470330"/>
              <a:gd name="connsiteY2" fmla="*/ 3172 h 1042366"/>
              <a:gd name="connsiteX3" fmla="*/ 1470176 w 1470330"/>
              <a:gd name="connsiteY3" fmla="*/ 190683 h 1042366"/>
              <a:gd name="connsiteX4" fmla="*/ 1470330 w 1470330"/>
              <a:gd name="connsiteY4" fmla="*/ 193471 h 1042366"/>
              <a:gd name="connsiteX5" fmla="*/ 0 w 1470330"/>
              <a:gd name="connsiteY5" fmla="*/ 1042366 h 1042366"/>
              <a:gd name="connsiteX6" fmla="*/ 1 w 1470330"/>
              <a:gd name="connsiteY6" fmla="*/ 1040570 h 1042366"/>
              <a:gd name="connsiteX7" fmla="*/ 1510 w 1470330"/>
              <a:gd name="connsiteY7" fmla="*/ 1041441 h 1042366"/>
              <a:gd name="connsiteX8" fmla="*/ 1755 w 1470330"/>
              <a:gd name="connsiteY8" fmla="*/ 662629 h 1042366"/>
              <a:gd name="connsiteX9" fmla="*/ 1556 w 1470330"/>
              <a:gd name="connsiteY9" fmla="*/ 662514 h 1042366"/>
              <a:gd name="connsiteX10" fmla="*/ 1142035 w 1470330"/>
              <a:gd name="connsiteY10" fmla="*/ 4059 h 1042366"/>
              <a:gd name="connsiteX11" fmla="*/ 1143147 w 1470330"/>
              <a:gd name="connsiteY11" fmla="*/ 0 h 1042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70330" h="1042366">
                <a:moveTo>
                  <a:pt x="1143147" y="0"/>
                </a:moveTo>
                <a:lnTo>
                  <a:pt x="1144202" y="603"/>
                </a:lnTo>
                <a:lnTo>
                  <a:pt x="1144202" y="3172"/>
                </a:lnTo>
                <a:lnTo>
                  <a:pt x="1470176" y="190683"/>
                </a:lnTo>
                <a:lnTo>
                  <a:pt x="1470330" y="193471"/>
                </a:lnTo>
                <a:lnTo>
                  <a:pt x="0" y="1042366"/>
                </a:lnTo>
                <a:lnTo>
                  <a:pt x="1" y="1040570"/>
                </a:lnTo>
                <a:lnTo>
                  <a:pt x="1510" y="1041441"/>
                </a:lnTo>
                <a:lnTo>
                  <a:pt x="1755" y="662629"/>
                </a:lnTo>
                <a:lnTo>
                  <a:pt x="1556" y="662514"/>
                </a:lnTo>
                <a:lnTo>
                  <a:pt x="1142035" y="4059"/>
                </a:lnTo>
                <a:lnTo>
                  <a:pt x="1143147" y="0"/>
                </a:lnTo>
                <a:close/>
              </a:path>
            </a:pathLst>
          </a:custGeom>
          <a:solidFill>
            <a:srgbClr val="B1DB1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46"/>
          <p:cNvSpPr/>
          <p:nvPr/>
        </p:nvSpPr>
        <p:spPr>
          <a:xfrm>
            <a:off x="4367494" y="3926179"/>
            <a:ext cx="1467179" cy="1039852"/>
          </a:xfrm>
          <a:custGeom>
            <a:avLst/>
            <a:gdLst>
              <a:gd name="connsiteX0" fmla="*/ 326832 w 1467179"/>
              <a:gd name="connsiteY0" fmla="*/ 0 h 1039852"/>
              <a:gd name="connsiteX1" fmla="*/ 327938 w 1467179"/>
              <a:gd name="connsiteY1" fmla="*/ 4055 h 1039852"/>
              <a:gd name="connsiteX2" fmla="*/ 1467179 w 1467179"/>
              <a:gd name="connsiteY2" fmla="*/ 661796 h 1039852"/>
              <a:gd name="connsiteX3" fmla="*/ 1465735 w 1467179"/>
              <a:gd name="connsiteY3" fmla="*/ 662630 h 1039852"/>
              <a:gd name="connsiteX4" fmla="*/ 1465624 w 1467179"/>
              <a:gd name="connsiteY4" fmla="*/ 1039852 h 1039852"/>
              <a:gd name="connsiteX5" fmla="*/ 0 w 1467179"/>
              <a:gd name="connsiteY5" fmla="*/ 193674 h 1039852"/>
              <a:gd name="connsiteX6" fmla="*/ 205 w 1467179"/>
              <a:gd name="connsiteY6" fmla="*/ 190039 h 1039852"/>
              <a:gd name="connsiteX7" fmla="*/ 325599 w 1467179"/>
              <a:gd name="connsiteY7" fmla="*/ 2454 h 1039852"/>
              <a:gd name="connsiteX8" fmla="*/ 325599 w 1467179"/>
              <a:gd name="connsiteY8" fmla="*/ 707 h 1039852"/>
              <a:gd name="connsiteX9" fmla="*/ 326832 w 1467179"/>
              <a:gd name="connsiteY9" fmla="*/ 0 h 1039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67179" h="1039852">
                <a:moveTo>
                  <a:pt x="326832" y="0"/>
                </a:moveTo>
                <a:lnTo>
                  <a:pt x="327938" y="4055"/>
                </a:lnTo>
                <a:lnTo>
                  <a:pt x="1467179" y="661796"/>
                </a:lnTo>
                <a:lnTo>
                  <a:pt x="1465735" y="662630"/>
                </a:lnTo>
                <a:lnTo>
                  <a:pt x="1465624" y="1039852"/>
                </a:lnTo>
                <a:lnTo>
                  <a:pt x="0" y="193674"/>
                </a:lnTo>
                <a:lnTo>
                  <a:pt x="205" y="190039"/>
                </a:lnTo>
                <a:lnTo>
                  <a:pt x="325599" y="2454"/>
                </a:lnTo>
                <a:lnTo>
                  <a:pt x="325599" y="707"/>
                </a:lnTo>
                <a:lnTo>
                  <a:pt x="326832" y="0"/>
                </a:lnTo>
                <a:close/>
              </a:path>
            </a:pathLst>
          </a:custGeom>
          <a:solidFill>
            <a:srgbClr val="FFE2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70"/>
          <p:cNvSpPr/>
          <p:nvPr/>
        </p:nvSpPr>
        <p:spPr>
          <a:xfrm>
            <a:off x="4364909" y="1572239"/>
            <a:ext cx="2941307" cy="3395588"/>
          </a:xfrm>
          <a:custGeom>
            <a:avLst/>
            <a:gdLst>
              <a:gd name="connsiteX0" fmla="*/ 169708 w 2941307"/>
              <a:gd name="connsiteY0" fmla="*/ 943473 h 3395588"/>
              <a:gd name="connsiteX1" fmla="*/ 329723 w 2941307"/>
              <a:gd name="connsiteY1" fmla="*/ 1036559 h 3395588"/>
              <a:gd name="connsiteX2" fmla="*/ 329722 w 2941307"/>
              <a:gd name="connsiteY2" fmla="*/ 1036559 h 3395588"/>
              <a:gd name="connsiteX3" fmla="*/ 169708 w 2941307"/>
              <a:gd name="connsiteY3" fmla="*/ 943474 h 3395588"/>
              <a:gd name="connsiteX4" fmla="*/ 169422 w 2941307"/>
              <a:gd name="connsiteY4" fmla="*/ 943618 h 3395588"/>
              <a:gd name="connsiteX5" fmla="*/ 169421 w 2941307"/>
              <a:gd name="connsiteY5" fmla="*/ 943618 h 3395588"/>
              <a:gd name="connsiteX6" fmla="*/ 2938810 w 2941307"/>
              <a:gd name="connsiteY6" fmla="*/ 850233 h 3395588"/>
              <a:gd name="connsiteX7" fmla="*/ 2941307 w 2941307"/>
              <a:gd name="connsiteY7" fmla="*/ 851490 h 3395588"/>
              <a:gd name="connsiteX8" fmla="*/ 2941307 w 2941307"/>
              <a:gd name="connsiteY8" fmla="*/ 2545588 h 3395588"/>
              <a:gd name="connsiteX9" fmla="*/ 2938383 w 2941307"/>
              <a:gd name="connsiteY9" fmla="*/ 2543906 h 3395588"/>
              <a:gd name="connsiteX10" fmla="*/ 2938537 w 2941307"/>
              <a:gd name="connsiteY10" fmla="*/ 2546693 h 3395588"/>
              <a:gd name="connsiteX11" fmla="*/ 1468207 w 2941307"/>
              <a:gd name="connsiteY11" fmla="*/ 3395588 h 3395588"/>
              <a:gd name="connsiteX12" fmla="*/ 1468208 w 2941307"/>
              <a:gd name="connsiteY12" fmla="*/ 3393792 h 3395588"/>
              <a:gd name="connsiteX13" fmla="*/ 2585 w 2941307"/>
              <a:gd name="connsiteY13" fmla="*/ 2547614 h 3395588"/>
              <a:gd name="connsiteX14" fmla="*/ 2790 w 2941307"/>
              <a:gd name="connsiteY14" fmla="*/ 2543979 h 3395588"/>
              <a:gd name="connsiteX15" fmla="*/ 164451 w 2941307"/>
              <a:gd name="connsiteY15" fmla="*/ 2450784 h 3395588"/>
              <a:gd name="connsiteX16" fmla="*/ 164451 w 2941307"/>
              <a:gd name="connsiteY16" fmla="*/ 2450786 h 3395588"/>
              <a:gd name="connsiteX17" fmla="*/ 166928 w 2941307"/>
              <a:gd name="connsiteY17" fmla="*/ 2449358 h 3395588"/>
              <a:gd name="connsiteX18" fmla="*/ 329829 w 2941307"/>
              <a:gd name="connsiteY18" fmla="*/ 2355448 h 3395588"/>
              <a:gd name="connsiteX19" fmla="*/ 329829 w 2941307"/>
              <a:gd name="connsiteY19" fmla="*/ 2355448 h 3395588"/>
              <a:gd name="connsiteX20" fmla="*/ 166929 w 2941307"/>
              <a:gd name="connsiteY20" fmla="*/ 2449358 h 3395588"/>
              <a:gd name="connsiteX21" fmla="*/ 166747 w 2941307"/>
              <a:gd name="connsiteY21" fmla="*/ 2452586 h 3395588"/>
              <a:gd name="connsiteX22" fmla="*/ 1468481 w 2941307"/>
              <a:gd name="connsiteY22" fmla="*/ 3204143 h 3395588"/>
              <a:gd name="connsiteX23" fmla="*/ 1468480 w 2941307"/>
              <a:gd name="connsiteY23" fmla="*/ 3205738 h 3395588"/>
              <a:gd name="connsiteX24" fmla="*/ 2774395 w 2941307"/>
              <a:gd name="connsiteY24" fmla="*/ 2451768 h 3395588"/>
              <a:gd name="connsiteX25" fmla="*/ 2774258 w 2941307"/>
              <a:gd name="connsiteY25" fmla="*/ 2449293 h 3395588"/>
              <a:gd name="connsiteX26" fmla="*/ 2776855 w 2941307"/>
              <a:gd name="connsiteY26" fmla="*/ 2450787 h 3395588"/>
              <a:gd name="connsiteX27" fmla="*/ 2776855 w 2941307"/>
              <a:gd name="connsiteY27" fmla="*/ 946126 h 3395588"/>
              <a:gd name="connsiteX28" fmla="*/ 2774637 w 2941307"/>
              <a:gd name="connsiteY28" fmla="*/ 945010 h 3395588"/>
              <a:gd name="connsiteX29" fmla="*/ 2611099 w 2941307"/>
              <a:gd name="connsiteY29" fmla="*/ 1039364 h 3395588"/>
              <a:gd name="connsiteX30" fmla="*/ 2611098 w 2941307"/>
              <a:gd name="connsiteY30" fmla="*/ 1039363 h 3395588"/>
              <a:gd name="connsiteX31" fmla="*/ 2774637 w 2941307"/>
              <a:gd name="connsiteY31" fmla="*/ 945009 h 3395588"/>
              <a:gd name="connsiteX32" fmla="*/ 2774638 w 2941307"/>
              <a:gd name="connsiteY32" fmla="*/ 945010 h 3395588"/>
              <a:gd name="connsiteX33" fmla="*/ 2776695 w 2941307"/>
              <a:gd name="connsiteY33" fmla="*/ 943822 h 3395588"/>
              <a:gd name="connsiteX34" fmla="*/ 2776647 w 2941307"/>
              <a:gd name="connsiteY34" fmla="*/ 943794 h 3395588"/>
              <a:gd name="connsiteX35" fmla="*/ 5919 w 2941307"/>
              <a:gd name="connsiteY35" fmla="*/ 848504 h 3395588"/>
              <a:gd name="connsiteX36" fmla="*/ 166411 w 2941307"/>
              <a:gd name="connsiteY36" fmla="*/ 941868 h 3395588"/>
              <a:gd name="connsiteX37" fmla="*/ 164452 w 2941307"/>
              <a:gd name="connsiteY37" fmla="*/ 942999 h 3395588"/>
              <a:gd name="connsiteX38" fmla="*/ 167340 w 2941307"/>
              <a:gd name="connsiteY38" fmla="*/ 944668 h 3395588"/>
              <a:gd name="connsiteX39" fmla="*/ 169420 w 2941307"/>
              <a:gd name="connsiteY39" fmla="*/ 943618 h 3395588"/>
              <a:gd name="connsiteX40" fmla="*/ 169421 w 2941307"/>
              <a:gd name="connsiteY40" fmla="*/ 943619 h 3395588"/>
              <a:gd name="connsiteX41" fmla="*/ 167340 w 2941307"/>
              <a:gd name="connsiteY41" fmla="*/ 944669 h 3395588"/>
              <a:gd name="connsiteX42" fmla="*/ 167339 w 2941307"/>
              <a:gd name="connsiteY42" fmla="*/ 944668 h 3395588"/>
              <a:gd name="connsiteX43" fmla="*/ 164451 w 2941307"/>
              <a:gd name="connsiteY43" fmla="*/ 946125 h 3395588"/>
              <a:gd name="connsiteX44" fmla="*/ 164451 w 2941307"/>
              <a:gd name="connsiteY44" fmla="*/ 2450783 h 3395588"/>
              <a:gd name="connsiteX45" fmla="*/ 2789 w 2941307"/>
              <a:gd name="connsiteY45" fmla="*/ 2543979 h 3395588"/>
              <a:gd name="connsiteX46" fmla="*/ 0 w 2941307"/>
              <a:gd name="connsiteY46" fmla="*/ 2545587 h 3395588"/>
              <a:gd name="connsiteX47" fmla="*/ 0 w 2941307"/>
              <a:gd name="connsiteY47" fmla="*/ 851489 h 3395588"/>
              <a:gd name="connsiteX48" fmla="*/ 3251 w 2941307"/>
              <a:gd name="connsiteY48" fmla="*/ 849849 h 3395588"/>
              <a:gd name="connsiteX49" fmla="*/ 3252 w 2941307"/>
              <a:gd name="connsiteY49" fmla="*/ 849850 h 3395588"/>
              <a:gd name="connsiteX50" fmla="*/ 1472450 w 2941307"/>
              <a:gd name="connsiteY50" fmla="*/ 193895 h 3395588"/>
              <a:gd name="connsiteX51" fmla="*/ 1472450 w 2941307"/>
              <a:gd name="connsiteY51" fmla="*/ 193895 h 3395588"/>
              <a:gd name="connsiteX52" fmla="*/ 1471841 w 2941307"/>
              <a:gd name="connsiteY52" fmla="*/ 379556 h 3395588"/>
              <a:gd name="connsiteX53" fmla="*/ 1471841 w 2941307"/>
              <a:gd name="connsiteY53" fmla="*/ 379556 h 3395588"/>
              <a:gd name="connsiteX54" fmla="*/ 1470797 w 2941307"/>
              <a:gd name="connsiteY54" fmla="*/ 0 h 3395588"/>
              <a:gd name="connsiteX55" fmla="*/ 2941127 w 2941307"/>
              <a:gd name="connsiteY55" fmla="*/ 848896 h 3395588"/>
              <a:gd name="connsiteX56" fmla="*/ 2938811 w 2941307"/>
              <a:gd name="connsiteY56" fmla="*/ 850233 h 3395588"/>
              <a:gd name="connsiteX57" fmla="*/ 2938810 w 2941307"/>
              <a:gd name="connsiteY57" fmla="*/ 850232 h 3395588"/>
              <a:gd name="connsiteX58" fmla="*/ 2776646 w 2941307"/>
              <a:gd name="connsiteY58" fmla="*/ 943794 h 3395588"/>
              <a:gd name="connsiteX59" fmla="*/ 1472067 w 2941307"/>
              <a:gd name="connsiteY59" fmla="*/ 190594 h 3395588"/>
              <a:gd name="connsiteX60" fmla="*/ 1472677 w 2941307"/>
              <a:gd name="connsiteY60" fmla="*/ 4553 h 3395588"/>
              <a:gd name="connsiteX61" fmla="*/ 1472676 w 2941307"/>
              <a:gd name="connsiteY61" fmla="*/ 4553 h 3395588"/>
              <a:gd name="connsiteX62" fmla="*/ 1472066 w 2941307"/>
              <a:gd name="connsiteY62" fmla="*/ 190593 h 3395588"/>
              <a:gd name="connsiteX63" fmla="*/ 1470781 w 2941307"/>
              <a:gd name="connsiteY63" fmla="*/ 189851 h 3395588"/>
              <a:gd name="connsiteX64" fmla="*/ 1468528 w 2941307"/>
              <a:gd name="connsiteY64" fmla="*/ 191325 h 3395588"/>
              <a:gd name="connsiteX65" fmla="*/ 1468526 w 2941307"/>
              <a:gd name="connsiteY65" fmla="*/ 191325 h 3395588"/>
              <a:gd name="connsiteX66" fmla="*/ 1468527 w 2941307"/>
              <a:gd name="connsiteY66" fmla="*/ 191324 h 3395588"/>
              <a:gd name="connsiteX67" fmla="*/ 1467526 w 2941307"/>
              <a:gd name="connsiteY67" fmla="*/ 190668 h 3395588"/>
              <a:gd name="connsiteX68" fmla="*/ 166412 w 2941307"/>
              <a:gd name="connsiteY68" fmla="*/ 941867 h 3395588"/>
              <a:gd name="connsiteX69" fmla="*/ 5919 w 2941307"/>
              <a:gd name="connsiteY69" fmla="*/ 848503 h 3395588"/>
              <a:gd name="connsiteX70" fmla="*/ 3252 w 2941307"/>
              <a:gd name="connsiteY70" fmla="*/ 849849 h 3395588"/>
              <a:gd name="connsiteX71" fmla="*/ 1 w 2941307"/>
              <a:gd name="connsiteY71" fmla="*/ 847969 h 3395588"/>
              <a:gd name="connsiteX72" fmla="*/ 1467133 w 2941307"/>
              <a:gd name="connsiteY72" fmla="*/ 920 h 3395588"/>
              <a:gd name="connsiteX73" fmla="*/ 1468260 w 2941307"/>
              <a:gd name="connsiteY73" fmla="*/ 1658 h 3395588"/>
              <a:gd name="connsiteX74" fmla="*/ 1468259 w 2941307"/>
              <a:gd name="connsiteY74" fmla="*/ 1659 h 3395588"/>
              <a:gd name="connsiteX75" fmla="*/ 1468261 w 2941307"/>
              <a:gd name="connsiteY75" fmla="*/ 1659 h 339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2941307" h="3395588">
                <a:moveTo>
                  <a:pt x="169708" y="943473"/>
                </a:moveTo>
                <a:lnTo>
                  <a:pt x="329723" y="1036559"/>
                </a:lnTo>
                <a:lnTo>
                  <a:pt x="329722" y="1036559"/>
                </a:lnTo>
                <a:lnTo>
                  <a:pt x="169708" y="943474"/>
                </a:lnTo>
                <a:lnTo>
                  <a:pt x="169422" y="943618"/>
                </a:lnTo>
                <a:lnTo>
                  <a:pt x="169421" y="943618"/>
                </a:lnTo>
                <a:close/>
                <a:moveTo>
                  <a:pt x="2938810" y="850233"/>
                </a:moveTo>
                <a:lnTo>
                  <a:pt x="2941307" y="851490"/>
                </a:lnTo>
                <a:lnTo>
                  <a:pt x="2941307" y="2545588"/>
                </a:lnTo>
                <a:lnTo>
                  <a:pt x="2938383" y="2543906"/>
                </a:lnTo>
                <a:lnTo>
                  <a:pt x="2938537" y="2546693"/>
                </a:lnTo>
                <a:lnTo>
                  <a:pt x="1468207" y="3395588"/>
                </a:lnTo>
                <a:lnTo>
                  <a:pt x="1468208" y="3393792"/>
                </a:lnTo>
                <a:lnTo>
                  <a:pt x="2585" y="2547614"/>
                </a:lnTo>
                <a:lnTo>
                  <a:pt x="2790" y="2543979"/>
                </a:lnTo>
                <a:lnTo>
                  <a:pt x="164451" y="2450784"/>
                </a:lnTo>
                <a:lnTo>
                  <a:pt x="164451" y="2450786"/>
                </a:lnTo>
                <a:lnTo>
                  <a:pt x="166928" y="2449358"/>
                </a:lnTo>
                <a:lnTo>
                  <a:pt x="329829" y="2355448"/>
                </a:lnTo>
                <a:lnTo>
                  <a:pt x="329829" y="2355448"/>
                </a:lnTo>
                <a:lnTo>
                  <a:pt x="166929" y="2449358"/>
                </a:lnTo>
                <a:lnTo>
                  <a:pt x="166747" y="2452586"/>
                </a:lnTo>
                <a:lnTo>
                  <a:pt x="1468481" y="3204143"/>
                </a:lnTo>
                <a:lnTo>
                  <a:pt x="1468480" y="3205738"/>
                </a:lnTo>
                <a:lnTo>
                  <a:pt x="2774395" y="2451768"/>
                </a:lnTo>
                <a:lnTo>
                  <a:pt x="2774258" y="2449293"/>
                </a:lnTo>
                <a:lnTo>
                  <a:pt x="2776855" y="2450787"/>
                </a:lnTo>
                <a:lnTo>
                  <a:pt x="2776855" y="946126"/>
                </a:lnTo>
                <a:lnTo>
                  <a:pt x="2774637" y="945010"/>
                </a:lnTo>
                <a:lnTo>
                  <a:pt x="2611099" y="1039364"/>
                </a:lnTo>
                <a:lnTo>
                  <a:pt x="2611098" y="1039363"/>
                </a:lnTo>
                <a:lnTo>
                  <a:pt x="2774637" y="945009"/>
                </a:lnTo>
                <a:lnTo>
                  <a:pt x="2774638" y="945010"/>
                </a:lnTo>
                <a:lnTo>
                  <a:pt x="2776695" y="943822"/>
                </a:lnTo>
                <a:lnTo>
                  <a:pt x="2776647" y="943794"/>
                </a:lnTo>
                <a:close/>
                <a:moveTo>
                  <a:pt x="5919" y="848504"/>
                </a:moveTo>
                <a:lnTo>
                  <a:pt x="166411" y="941868"/>
                </a:lnTo>
                <a:lnTo>
                  <a:pt x="164452" y="942999"/>
                </a:lnTo>
                <a:lnTo>
                  <a:pt x="167340" y="944668"/>
                </a:lnTo>
                <a:lnTo>
                  <a:pt x="169420" y="943618"/>
                </a:lnTo>
                <a:lnTo>
                  <a:pt x="169421" y="943619"/>
                </a:lnTo>
                <a:lnTo>
                  <a:pt x="167340" y="944669"/>
                </a:lnTo>
                <a:lnTo>
                  <a:pt x="167339" y="944668"/>
                </a:lnTo>
                <a:lnTo>
                  <a:pt x="164451" y="946125"/>
                </a:lnTo>
                <a:lnTo>
                  <a:pt x="164451" y="2450783"/>
                </a:lnTo>
                <a:lnTo>
                  <a:pt x="2789" y="2543979"/>
                </a:lnTo>
                <a:lnTo>
                  <a:pt x="0" y="2545587"/>
                </a:lnTo>
                <a:lnTo>
                  <a:pt x="0" y="851489"/>
                </a:lnTo>
                <a:lnTo>
                  <a:pt x="3251" y="849849"/>
                </a:lnTo>
                <a:lnTo>
                  <a:pt x="3252" y="849850"/>
                </a:lnTo>
                <a:close/>
                <a:moveTo>
                  <a:pt x="1472450" y="193895"/>
                </a:moveTo>
                <a:lnTo>
                  <a:pt x="1472450" y="193895"/>
                </a:lnTo>
                <a:lnTo>
                  <a:pt x="1471841" y="379556"/>
                </a:lnTo>
                <a:lnTo>
                  <a:pt x="1471841" y="379556"/>
                </a:lnTo>
                <a:close/>
                <a:moveTo>
                  <a:pt x="1470797" y="0"/>
                </a:moveTo>
                <a:lnTo>
                  <a:pt x="2941127" y="848896"/>
                </a:lnTo>
                <a:lnTo>
                  <a:pt x="2938811" y="850233"/>
                </a:lnTo>
                <a:lnTo>
                  <a:pt x="2938810" y="850232"/>
                </a:lnTo>
                <a:lnTo>
                  <a:pt x="2776646" y="943794"/>
                </a:lnTo>
                <a:lnTo>
                  <a:pt x="1472067" y="190594"/>
                </a:lnTo>
                <a:lnTo>
                  <a:pt x="1472677" y="4553"/>
                </a:lnTo>
                <a:lnTo>
                  <a:pt x="1472676" y="4553"/>
                </a:lnTo>
                <a:lnTo>
                  <a:pt x="1472066" y="190593"/>
                </a:lnTo>
                <a:lnTo>
                  <a:pt x="1470781" y="189851"/>
                </a:lnTo>
                <a:lnTo>
                  <a:pt x="1468528" y="191325"/>
                </a:lnTo>
                <a:lnTo>
                  <a:pt x="1468526" y="191325"/>
                </a:lnTo>
                <a:lnTo>
                  <a:pt x="1468527" y="191324"/>
                </a:lnTo>
                <a:lnTo>
                  <a:pt x="1467526" y="190668"/>
                </a:lnTo>
                <a:lnTo>
                  <a:pt x="166412" y="941867"/>
                </a:lnTo>
                <a:lnTo>
                  <a:pt x="5919" y="848503"/>
                </a:lnTo>
                <a:lnTo>
                  <a:pt x="3252" y="849849"/>
                </a:lnTo>
                <a:lnTo>
                  <a:pt x="1" y="847969"/>
                </a:lnTo>
                <a:lnTo>
                  <a:pt x="1467133" y="920"/>
                </a:lnTo>
                <a:lnTo>
                  <a:pt x="1468260" y="1658"/>
                </a:lnTo>
                <a:lnTo>
                  <a:pt x="1468259" y="1659"/>
                </a:lnTo>
                <a:lnTo>
                  <a:pt x="1468261" y="1659"/>
                </a:lnTo>
                <a:close/>
              </a:path>
            </a:pathLst>
          </a:custGeom>
          <a:solidFill>
            <a:sysClr val="windowText" lastClr="000000">
              <a:alpha val="15000"/>
            </a:sys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igure"/>
          <p:cNvSpPr/>
          <p:nvPr/>
        </p:nvSpPr>
        <p:spPr>
          <a:xfrm>
            <a:off x="4845105" y="1808766"/>
            <a:ext cx="662441" cy="6624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32" h="19632" extrusionOk="0">
                <a:moveTo>
                  <a:pt x="267" y="7550"/>
                </a:moveTo>
                <a:cubicBezTo>
                  <a:pt x="1519" y="2277"/>
                  <a:pt x="6808" y="-984"/>
                  <a:pt x="12082" y="267"/>
                </a:cubicBezTo>
                <a:cubicBezTo>
                  <a:pt x="17355" y="1519"/>
                  <a:pt x="20616" y="6808"/>
                  <a:pt x="19365" y="12082"/>
                </a:cubicBezTo>
                <a:cubicBezTo>
                  <a:pt x="18113" y="17355"/>
                  <a:pt x="12824" y="20616"/>
                  <a:pt x="7550" y="19365"/>
                </a:cubicBezTo>
                <a:cubicBezTo>
                  <a:pt x="2277" y="18113"/>
                  <a:pt x="-984" y="12824"/>
                  <a:pt x="267" y="7550"/>
                </a:cubicBezTo>
                <a:close/>
              </a:path>
            </a:pathLst>
          </a:custGeom>
          <a:solidFill>
            <a:srgbClr val="D9126B"/>
          </a:solidFill>
          <a:ln w="38100">
            <a:solidFill>
              <a:srgbClr val="D9126B">
                <a:lumMod val="75000"/>
              </a:srgbClr>
            </a:solidFill>
            <a:miter lim="400000"/>
          </a:ln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  <a:endParaRPr kumimoji="0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Cercle"/>
          <p:cNvSpPr/>
          <p:nvPr/>
        </p:nvSpPr>
        <p:spPr>
          <a:xfrm>
            <a:off x="6146004" y="1808766"/>
            <a:ext cx="662311" cy="662311"/>
          </a:xfrm>
          <a:prstGeom prst="ellipse">
            <a:avLst/>
          </a:prstGeom>
          <a:solidFill>
            <a:srgbClr val="013D4D"/>
          </a:solidFill>
          <a:ln w="38100">
            <a:solidFill>
              <a:srgbClr val="013442"/>
            </a:solidFill>
            <a:miter lim="400000"/>
          </a:ln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02</a:t>
            </a:r>
            <a:endParaRPr kumimoji="0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ercle"/>
          <p:cNvSpPr/>
          <p:nvPr/>
        </p:nvSpPr>
        <p:spPr>
          <a:xfrm>
            <a:off x="6826019" y="2926358"/>
            <a:ext cx="662273" cy="662271"/>
          </a:xfrm>
          <a:prstGeom prst="ellipse">
            <a:avLst/>
          </a:prstGeom>
          <a:solidFill>
            <a:srgbClr val="00A891"/>
          </a:solidFill>
          <a:ln w="38100">
            <a:solidFill>
              <a:srgbClr val="00A891">
                <a:lumMod val="75000"/>
              </a:srgbClr>
            </a:solidFill>
            <a:miter lim="400000"/>
          </a:ln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04</a:t>
            </a:r>
            <a:endParaRPr kumimoji="0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ercle"/>
          <p:cNvSpPr/>
          <p:nvPr/>
        </p:nvSpPr>
        <p:spPr>
          <a:xfrm>
            <a:off x="6408873" y="4013629"/>
            <a:ext cx="662311" cy="662311"/>
          </a:xfrm>
          <a:prstGeom prst="ellipse">
            <a:avLst/>
          </a:prstGeom>
          <a:solidFill>
            <a:srgbClr val="B1DB15"/>
          </a:solidFill>
          <a:ln w="38100">
            <a:solidFill>
              <a:srgbClr val="B1DB15">
                <a:lumMod val="75000"/>
              </a:srgbClr>
            </a:solidFill>
            <a:miter lim="400000"/>
          </a:ln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06</a:t>
            </a:r>
            <a:endParaRPr kumimoji="0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igure"/>
          <p:cNvSpPr/>
          <p:nvPr/>
        </p:nvSpPr>
        <p:spPr>
          <a:xfrm>
            <a:off x="4718395" y="3974618"/>
            <a:ext cx="662441" cy="6624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32" h="19632" extrusionOk="0">
                <a:moveTo>
                  <a:pt x="267" y="7550"/>
                </a:moveTo>
                <a:cubicBezTo>
                  <a:pt x="1519" y="2277"/>
                  <a:pt x="6808" y="-984"/>
                  <a:pt x="12082" y="267"/>
                </a:cubicBezTo>
                <a:cubicBezTo>
                  <a:pt x="17355" y="1519"/>
                  <a:pt x="20616" y="6808"/>
                  <a:pt x="19365" y="12082"/>
                </a:cubicBezTo>
                <a:cubicBezTo>
                  <a:pt x="18113" y="17355"/>
                  <a:pt x="12824" y="20616"/>
                  <a:pt x="7550" y="19365"/>
                </a:cubicBezTo>
                <a:cubicBezTo>
                  <a:pt x="2277" y="18113"/>
                  <a:pt x="-984" y="12824"/>
                  <a:pt x="267" y="7550"/>
                </a:cubicBezTo>
                <a:close/>
              </a:path>
            </a:pathLst>
          </a:custGeom>
          <a:solidFill>
            <a:srgbClr val="FFE200"/>
          </a:solidFill>
          <a:ln w="38100">
            <a:solidFill>
              <a:srgbClr val="FFE200">
                <a:lumMod val="75000"/>
              </a:srgbClr>
            </a:solidFill>
            <a:miter lim="400000"/>
          </a:ln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E200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05</a:t>
            </a:r>
            <a:endParaRPr kumimoji="0" sz="2800" b="1" i="0" u="none" strike="noStrike" kern="1200" cap="none" spc="0" normalizeH="0" baseline="0" noProof="0" dirty="0">
              <a:ln>
                <a:noFill/>
              </a:ln>
              <a:solidFill>
                <a:srgbClr val="FFE200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ercle"/>
          <p:cNvSpPr/>
          <p:nvPr/>
        </p:nvSpPr>
        <p:spPr>
          <a:xfrm>
            <a:off x="4194656" y="2926358"/>
            <a:ext cx="662271" cy="662271"/>
          </a:xfrm>
          <a:prstGeom prst="ellipse">
            <a:avLst/>
          </a:prstGeom>
          <a:solidFill>
            <a:srgbClr val="FE7600"/>
          </a:solidFill>
          <a:ln w="38100">
            <a:solidFill>
              <a:srgbClr val="FE7600">
                <a:lumMod val="75000"/>
              </a:srgbClr>
            </a:solidFill>
            <a:miter lim="400000"/>
          </a:ln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03</a:t>
            </a:r>
            <a:endParaRPr kumimoji="0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96"/>
          <p:cNvSpPr txBox="1"/>
          <p:nvPr/>
        </p:nvSpPr>
        <p:spPr>
          <a:xfrm>
            <a:off x="8665747" y="2570282"/>
            <a:ext cx="2936875" cy="646331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b="1" cap="all" dirty="0">
                <a:solidFill>
                  <a:srgbClr val="00A891"/>
                </a:solidFill>
                <a:latin typeface="Calibri" panose="020F0502020204030204"/>
              </a:rPr>
              <a:t>Employment status and default relationship</a:t>
            </a:r>
            <a:endParaRPr kumimoji="0" lang="en-US" b="1" i="0" u="none" strike="noStrike" kern="1200" cap="all" spc="0" normalizeH="0" baseline="0" noProof="0" dirty="0">
              <a:ln>
                <a:noFill/>
              </a:ln>
              <a:solidFill>
                <a:srgbClr val="00A89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01"/>
          <p:cNvSpPr txBox="1"/>
          <p:nvPr/>
        </p:nvSpPr>
        <p:spPr>
          <a:xfrm>
            <a:off x="8637196" y="4342357"/>
            <a:ext cx="2936875" cy="646331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1" i="0" u="none" strike="noStrike" kern="1200" cap="all" spc="0" normalizeH="0" baseline="0" noProof="0" dirty="0">
                <a:ln>
                  <a:noFill/>
                </a:ln>
                <a:solidFill>
                  <a:srgbClr val="B1DB1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Need for Alternative Risk Assessment Approaches</a:t>
            </a:r>
          </a:p>
        </p:txBody>
      </p:sp>
      <p:sp>
        <p:nvSpPr>
          <p:cNvPr id="19" name="TextBox 104"/>
          <p:cNvSpPr txBox="1"/>
          <p:nvPr/>
        </p:nvSpPr>
        <p:spPr>
          <a:xfrm>
            <a:off x="648861" y="2741692"/>
            <a:ext cx="2436212" cy="369332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b="1" cap="all" dirty="0">
                <a:solidFill>
                  <a:schemeClr val="accent2"/>
                </a:solidFill>
                <a:latin typeface="Calibri" panose="020F0502020204030204"/>
              </a:rPr>
              <a:t>Imbalanced dataset</a:t>
            </a:r>
          </a:p>
        </p:txBody>
      </p:sp>
      <p:sp>
        <p:nvSpPr>
          <p:cNvPr id="20" name="TextBox 107"/>
          <p:cNvSpPr txBox="1"/>
          <p:nvPr/>
        </p:nvSpPr>
        <p:spPr>
          <a:xfrm>
            <a:off x="695906" y="4530014"/>
            <a:ext cx="2260878" cy="369332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1" i="0" u="none" strike="noStrike" kern="1200" cap="all" spc="0" normalizeH="0" baseline="0" noProof="0" dirty="0">
                <a:ln>
                  <a:noFill/>
                </a:ln>
                <a:solidFill>
                  <a:srgbClr val="FFE2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BEHAVIOURAL INSIGHT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8661521" y="909485"/>
            <a:ext cx="3571875" cy="928221"/>
            <a:chOff x="8904004" y="1273250"/>
            <a:chExt cx="3571875" cy="928221"/>
          </a:xfrm>
        </p:grpSpPr>
        <p:sp>
          <p:nvSpPr>
            <p:cNvPr id="22" name="TextBox 110"/>
            <p:cNvSpPr txBox="1"/>
            <p:nvPr/>
          </p:nvSpPr>
          <p:spPr>
            <a:xfrm>
              <a:off x="8904004" y="1273250"/>
              <a:ext cx="3571875" cy="646331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b="1" cap="all" dirty="0">
                  <a:solidFill>
                    <a:srgbClr val="013D4D"/>
                  </a:solidFill>
                  <a:latin typeface="Calibri" panose="020F0502020204030204"/>
                </a:rPr>
                <a:t>Limited features and data diversity</a:t>
              </a:r>
              <a:endParaRPr kumimoji="0" lang="en-US" b="1" i="0" u="none" strike="noStrike" kern="1200" cap="all" spc="0" normalizeH="0" baseline="0" noProof="0" dirty="0">
                <a:ln>
                  <a:noFill/>
                </a:ln>
                <a:solidFill>
                  <a:srgbClr val="013D4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extBox 111"/>
            <p:cNvSpPr txBox="1"/>
            <p:nvPr/>
          </p:nvSpPr>
          <p:spPr>
            <a:xfrm>
              <a:off x="8929772" y="1925881"/>
              <a:ext cx="2929293" cy="27559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3217" y="1213491"/>
            <a:ext cx="2929293" cy="563083"/>
            <a:chOff x="340731" y="2799429"/>
            <a:chExt cx="2929293" cy="563083"/>
          </a:xfrm>
        </p:grpSpPr>
        <p:sp>
          <p:nvSpPr>
            <p:cNvPr id="25" name="TextBox 113"/>
            <p:cNvSpPr txBox="1"/>
            <p:nvPr/>
          </p:nvSpPr>
          <p:spPr>
            <a:xfrm>
              <a:off x="908301" y="2799429"/>
              <a:ext cx="2179636" cy="369332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b="1" cap="all" dirty="0">
                  <a:solidFill>
                    <a:srgbClr val="D9126B"/>
                  </a:solidFill>
                  <a:latin typeface="Calibri" panose="020F0502020204030204"/>
                </a:rPr>
                <a:t>Imbalanced dataset</a:t>
              </a:r>
              <a:endParaRPr kumimoji="0" lang="en-US" b="1" i="0" u="none" strike="noStrike" kern="1200" cap="all" spc="0" normalizeH="0" baseline="0" noProof="0" dirty="0">
                <a:ln>
                  <a:noFill/>
                </a:ln>
                <a:solidFill>
                  <a:srgbClr val="D9126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extBox 114"/>
            <p:cNvSpPr txBox="1"/>
            <p:nvPr/>
          </p:nvSpPr>
          <p:spPr>
            <a:xfrm>
              <a:off x="340731" y="3086922"/>
              <a:ext cx="2929293" cy="27559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7" name="Freeform: Shape 117"/>
          <p:cNvSpPr/>
          <p:nvPr/>
        </p:nvSpPr>
        <p:spPr>
          <a:xfrm flipH="1">
            <a:off x="6625237" y="1422947"/>
            <a:ext cx="1472184" cy="3689791"/>
          </a:xfrm>
          <a:custGeom>
            <a:avLst/>
            <a:gdLst>
              <a:gd name="connsiteX0" fmla="*/ 1455018 w 1469764"/>
              <a:gd name="connsiteY0" fmla="*/ 3231748 h 3689791"/>
              <a:gd name="connsiteX1" fmla="*/ 1469764 w 1469764"/>
              <a:gd name="connsiteY1" fmla="*/ 3244471 h 3689791"/>
              <a:gd name="connsiteX2" fmla="*/ 952391 w 1469764"/>
              <a:gd name="connsiteY2" fmla="*/ 3689791 h 3689791"/>
              <a:gd name="connsiteX3" fmla="*/ 0 w 1469764"/>
              <a:gd name="connsiteY3" fmla="*/ 3689791 h 3689791"/>
              <a:gd name="connsiteX4" fmla="*/ 0 w 1469764"/>
              <a:gd name="connsiteY4" fmla="*/ 3671978 h 3689791"/>
              <a:gd name="connsiteX5" fmla="*/ 943508 w 1469764"/>
              <a:gd name="connsiteY5" fmla="*/ 3671978 h 3689791"/>
              <a:gd name="connsiteX6" fmla="*/ 0 w 1469764"/>
              <a:gd name="connsiteY6" fmla="*/ 1832172 h 3689791"/>
              <a:gd name="connsiteX7" fmla="*/ 497044 w 1469764"/>
              <a:gd name="connsiteY7" fmla="*/ 1832172 h 3689791"/>
              <a:gd name="connsiteX8" fmla="*/ 497044 w 1469764"/>
              <a:gd name="connsiteY8" fmla="*/ 1849987 h 3689791"/>
              <a:gd name="connsiteX9" fmla="*/ 0 w 1469764"/>
              <a:gd name="connsiteY9" fmla="*/ 1849987 h 3689791"/>
              <a:gd name="connsiteX10" fmla="*/ 0 w 1469764"/>
              <a:gd name="connsiteY10" fmla="*/ 0 h 3689791"/>
              <a:gd name="connsiteX11" fmla="*/ 952391 w 1469764"/>
              <a:gd name="connsiteY11" fmla="*/ 0 h 3689791"/>
              <a:gd name="connsiteX12" fmla="*/ 955323 w 1469764"/>
              <a:gd name="connsiteY12" fmla="*/ 2552 h 3689791"/>
              <a:gd name="connsiteX13" fmla="*/ 1469764 w 1469764"/>
              <a:gd name="connsiteY13" fmla="*/ 442783 h 3689791"/>
              <a:gd name="connsiteX14" fmla="*/ 1455018 w 1469764"/>
              <a:gd name="connsiteY14" fmla="*/ 455498 h 3689791"/>
              <a:gd name="connsiteX15" fmla="*/ 943508 w 1469764"/>
              <a:gd name="connsiteY15" fmla="*/ 17820 h 3689791"/>
              <a:gd name="connsiteX16" fmla="*/ 0 w 1469764"/>
              <a:gd name="connsiteY16" fmla="*/ 17820 h 368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69764" h="3689791">
                <a:moveTo>
                  <a:pt x="1455018" y="3231748"/>
                </a:moveTo>
                <a:lnTo>
                  <a:pt x="1469764" y="3244471"/>
                </a:lnTo>
                <a:lnTo>
                  <a:pt x="952391" y="3689791"/>
                </a:lnTo>
                <a:lnTo>
                  <a:pt x="0" y="3689791"/>
                </a:lnTo>
                <a:lnTo>
                  <a:pt x="0" y="3671978"/>
                </a:lnTo>
                <a:lnTo>
                  <a:pt x="943508" y="3671978"/>
                </a:lnTo>
                <a:close/>
                <a:moveTo>
                  <a:pt x="0" y="1832172"/>
                </a:moveTo>
                <a:lnTo>
                  <a:pt x="497044" y="1832172"/>
                </a:lnTo>
                <a:lnTo>
                  <a:pt x="497044" y="1849987"/>
                </a:lnTo>
                <a:lnTo>
                  <a:pt x="0" y="1849987"/>
                </a:lnTo>
                <a:close/>
                <a:moveTo>
                  <a:pt x="0" y="0"/>
                </a:moveTo>
                <a:lnTo>
                  <a:pt x="952391" y="0"/>
                </a:lnTo>
                <a:lnTo>
                  <a:pt x="955323" y="2552"/>
                </a:lnTo>
                <a:lnTo>
                  <a:pt x="1469764" y="442783"/>
                </a:lnTo>
                <a:lnTo>
                  <a:pt x="1455018" y="455498"/>
                </a:lnTo>
                <a:lnTo>
                  <a:pt x="943508" y="17820"/>
                </a:lnTo>
                <a:lnTo>
                  <a:pt x="0" y="17820"/>
                </a:lnTo>
                <a:close/>
              </a:path>
            </a:pathLst>
          </a:custGeom>
          <a:solidFill>
            <a:srgbClr val="D3D3D3">
              <a:lumMod val="5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8" name="Graphic 118" descr="Worl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7020" y="2405162"/>
            <a:ext cx="1697084" cy="1697084"/>
          </a:xfrm>
          <a:prstGeom prst="rect">
            <a:avLst/>
          </a:prstGeom>
        </p:spPr>
      </p:pic>
      <p:sp>
        <p:nvSpPr>
          <p:cNvPr id="29" name="Cercle"/>
          <p:cNvSpPr/>
          <p:nvPr/>
        </p:nvSpPr>
        <p:spPr>
          <a:xfrm>
            <a:off x="5592485" y="4464218"/>
            <a:ext cx="662311" cy="662311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5">
                <a:lumMod val="60000"/>
                <a:lumOff val="40000"/>
              </a:schemeClr>
            </a:solidFill>
            <a:miter lim="400000"/>
          </a:ln>
        </p:spPr>
        <p:txBody>
          <a:bodyPr lIns="38100" tIns="38100" rIns="38100" bIns="3810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07</a:t>
            </a:r>
            <a:endParaRPr kumimoji="0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itle 4"/>
          <p:cNvSpPr txBox="1"/>
          <p:nvPr/>
        </p:nvSpPr>
        <p:spPr>
          <a:xfrm>
            <a:off x="1096323" y="465455"/>
            <a:ext cx="9604375" cy="8513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u="sng" dirty="0"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 LIMITATIONS</a:t>
            </a:r>
          </a:p>
        </p:txBody>
      </p:sp>
      <p:sp>
        <p:nvSpPr>
          <p:cNvPr id="31" name="TextBox 114"/>
          <p:cNvSpPr txBox="1"/>
          <p:nvPr/>
        </p:nvSpPr>
        <p:spPr>
          <a:xfrm>
            <a:off x="369570" y="1500098"/>
            <a:ext cx="3051175" cy="977900"/>
          </a:xfrm>
          <a:prstGeom prst="rect">
            <a:avLst/>
          </a:prstGeom>
          <a:noFill/>
        </p:spPr>
        <p:txBody>
          <a:bodyPr wrap="square" lIns="0" r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a typeface="Calibri" panose="020F0502020204030204" pitchFamily="34" charset="0"/>
                <a:cs typeface="Arial" panose="020B0604020202020204" pitchFamily="34" charset="0"/>
                <a:sym typeface="+mn-ea"/>
              </a:rPr>
              <a:t>Non-defaulters make up over 80% of the data, leading to bias in model predictions</a:t>
            </a:r>
            <a:endParaRPr lang="en-US" sz="14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6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600" b="1" cap="all" dirty="0">
              <a:solidFill>
                <a:srgbClr val="D9126B"/>
              </a:solidFill>
            </a:endParaRPr>
          </a:p>
        </p:txBody>
      </p:sp>
      <p:sp>
        <p:nvSpPr>
          <p:cNvPr id="32" name="TextBox 114"/>
          <p:cNvSpPr txBox="1"/>
          <p:nvPr/>
        </p:nvSpPr>
        <p:spPr>
          <a:xfrm>
            <a:off x="336015" y="3091848"/>
            <a:ext cx="3353938" cy="977900"/>
          </a:xfrm>
          <a:prstGeom prst="rect">
            <a:avLst/>
          </a:prstGeom>
          <a:noFill/>
        </p:spPr>
        <p:txBody>
          <a:bodyPr wrap="square" lIns="0" r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a typeface="Calibri" panose="020F0502020204030204" pitchFamily="34" charset="0"/>
                <a:cs typeface="Arial" panose="020B0604020202020204" pitchFamily="34" charset="0"/>
                <a:sym typeface="+mn-ea"/>
              </a:rPr>
              <a:t>The confusion matrix shows that some models (</a:t>
            </a:r>
            <a:r>
              <a:rPr lang="en-US" sz="1400" dirty="0" err="1">
                <a:ea typeface="Calibri" panose="020F0502020204030204" pitchFamily="34" charset="0"/>
                <a:cs typeface="Arial" panose="020B0604020202020204" pitchFamily="34" charset="0"/>
                <a:sym typeface="+mn-ea"/>
              </a:rPr>
              <a:t>e.g</a:t>
            </a:r>
            <a:r>
              <a:rPr lang="en-US" sz="1400" dirty="0">
                <a:ea typeface="Calibri" panose="020F0502020204030204" pitchFamily="34" charset="0"/>
                <a:cs typeface="Arial" panose="020B0604020202020204" pitchFamily="34" charset="0"/>
                <a:sym typeface="+mn-ea"/>
              </a:rPr>
              <a:t> Logistic regression, Support vector machine) failed to predict any defaulters.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p:sp>
        <p:nvSpPr>
          <p:cNvPr id="33" name="TextBox 114"/>
          <p:cNvSpPr txBox="1"/>
          <p:nvPr/>
        </p:nvSpPr>
        <p:spPr>
          <a:xfrm>
            <a:off x="389850" y="4865305"/>
            <a:ext cx="3051175" cy="977900"/>
          </a:xfrm>
          <a:prstGeom prst="rect">
            <a:avLst/>
          </a:prstGeom>
          <a:noFill/>
        </p:spPr>
        <p:txBody>
          <a:bodyPr wrap="square" lIns="0" r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a typeface="Calibri" panose="020F0502020204030204" pitchFamily="34" charset="0"/>
                <a:cs typeface="Arial" panose="020B0604020202020204" pitchFamily="34" charset="0"/>
                <a:sym typeface="+mn-ea"/>
              </a:rPr>
              <a:t>The dataset lacks </a:t>
            </a:r>
            <a:r>
              <a:rPr lang="en-US" sz="1400" dirty="0" err="1">
                <a:ea typeface="Calibri" panose="020F0502020204030204" pitchFamily="34" charset="0"/>
                <a:cs typeface="Arial" panose="020B0604020202020204" pitchFamily="34" charset="0"/>
                <a:sym typeface="+mn-ea"/>
              </a:rPr>
              <a:t>behavioural</a:t>
            </a:r>
            <a:r>
              <a:rPr lang="en-US" sz="1400" dirty="0">
                <a:ea typeface="Calibri" panose="020F0502020204030204" pitchFamily="34" charset="0"/>
                <a:cs typeface="Arial" panose="020B0604020202020204" pitchFamily="34" charset="0"/>
                <a:sym typeface="+mn-ea"/>
              </a:rPr>
              <a:t> insights like spending patterns that could improve prediction accuracy.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p:sp>
        <p:nvSpPr>
          <p:cNvPr id="34" name="TextBox 114"/>
          <p:cNvSpPr txBox="1"/>
          <p:nvPr/>
        </p:nvSpPr>
        <p:spPr>
          <a:xfrm>
            <a:off x="8362206" y="1470692"/>
            <a:ext cx="3501390" cy="1027854"/>
          </a:xfrm>
          <a:prstGeom prst="rect">
            <a:avLst/>
          </a:prstGeom>
          <a:noFill/>
        </p:spPr>
        <p:txBody>
          <a:bodyPr wrap="square" lIns="0" r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a typeface="Calibri" panose="020F0502020204030204" pitchFamily="34" charset="0"/>
                <a:cs typeface="Arial" panose="020B0604020202020204" pitchFamily="34" charset="0"/>
                <a:sym typeface="+mn-ea"/>
              </a:rPr>
              <a:t>Even after introducing new features, the model performance remained unchanged, indicating the need for more diverse data.</a:t>
            </a:r>
            <a:endParaRPr lang="en-US" sz="1400" dirty="0"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114"/>
          <p:cNvSpPr txBox="1"/>
          <p:nvPr/>
        </p:nvSpPr>
        <p:spPr>
          <a:xfrm>
            <a:off x="8387669" y="3161753"/>
            <a:ext cx="3653643" cy="864235"/>
          </a:xfrm>
          <a:prstGeom prst="rect">
            <a:avLst/>
          </a:prstGeom>
          <a:noFill/>
        </p:spPr>
        <p:txBody>
          <a:bodyPr wrap="square" lIns="0" r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a typeface="Calibri" panose="020F0502020204030204" pitchFamily="34" charset="0"/>
                <a:cs typeface="Arial" panose="020B0604020202020204" pitchFamily="34" charset="0"/>
                <a:sym typeface="+mn-ea"/>
              </a:rPr>
              <a:t>While full-time employees had the highest default rate, the dataset does not capture income stability or other risk factors that could explain this trend</a:t>
            </a:r>
            <a:r>
              <a:rPr lang="en-US" sz="1400" b="1" dirty="0"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ea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ea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endParaRPr lang="en-US" sz="16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p:sp>
        <p:nvSpPr>
          <p:cNvPr id="70" name="TextBox 114"/>
          <p:cNvSpPr txBox="1"/>
          <p:nvPr/>
        </p:nvSpPr>
        <p:spPr>
          <a:xfrm>
            <a:off x="4276725" y="5791835"/>
            <a:ext cx="3404870" cy="864235"/>
          </a:xfrm>
          <a:prstGeom prst="rect">
            <a:avLst/>
          </a:prstGeom>
          <a:noFill/>
        </p:spPr>
        <p:txBody>
          <a:bodyPr wrap="square" lIns="0" r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a typeface="Calibri" panose="020F0502020204030204" pitchFamily="34" charset="0"/>
                <a:cs typeface="Arial" panose="020B0604020202020204" pitchFamily="34" charset="0"/>
                <a:sym typeface="+mn-ea"/>
              </a:rPr>
              <a:t>Many models struggle to identify defaulters, especially those with low recall and AUC scores.</a:t>
            </a:r>
            <a:endParaRPr lang="en-US" sz="14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p:sp>
        <p:nvSpPr>
          <p:cNvPr id="71" name="TextBox 114"/>
          <p:cNvSpPr txBox="1"/>
          <p:nvPr/>
        </p:nvSpPr>
        <p:spPr>
          <a:xfrm>
            <a:off x="8362206" y="4951779"/>
            <a:ext cx="3571875" cy="864235"/>
          </a:xfrm>
          <a:prstGeom prst="rect">
            <a:avLst/>
          </a:prstGeom>
          <a:noFill/>
        </p:spPr>
        <p:txBody>
          <a:bodyPr wrap="square" lIns="0" r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a typeface="Calibri" panose="020F0502020204030204" pitchFamily="34" charset="0"/>
                <a:cs typeface="Arial" panose="020B0604020202020204" pitchFamily="34" charset="0"/>
                <a:sym typeface="+mn-ea"/>
              </a:rPr>
              <a:t>Traditional credit scoring methods may not be enough – machine learning models integrating transaction history and financial habits could improve risk evaluation</a:t>
            </a:r>
            <a:r>
              <a:rPr lang="en-US" sz="1400" b="1" dirty="0"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  <a:t>.</a:t>
            </a:r>
            <a:endParaRPr lang="en-US" sz="1400" b="1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p:sp>
        <p:nvSpPr>
          <p:cNvPr id="72" name="TextBox 101"/>
          <p:cNvSpPr txBox="1"/>
          <p:nvPr/>
        </p:nvSpPr>
        <p:spPr>
          <a:xfrm>
            <a:off x="4561726" y="5180771"/>
            <a:ext cx="3051174" cy="646331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b="1" cap="all" dirty="0">
                <a:solidFill>
                  <a:schemeClr val="accent1"/>
                </a:solidFill>
                <a:latin typeface="Calibri" panose="020F0502020204030204"/>
              </a:rPr>
              <a:t>Low recall and predictive power</a:t>
            </a:r>
            <a:endParaRPr kumimoji="0" lang="en-US" b="1" i="0" u="none" strike="noStrike" kern="1200" cap="all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2486" y="220704"/>
            <a:ext cx="5257800" cy="1047667"/>
          </a:xfrm>
        </p:spPr>
        <p:txBody>
          <a:bodyPr>
            <a:normAutofit/>
          </a:bodyPr>
          <a:lstStyle/>
          <a:p>
            <a:r>
              <a:rPr lang="en-GB" sz="3600" b="1" u="sng" dirty="0">
                <a:latin typeface="+mn-lt"/>
              </a:rPr>
              <a:t>RECOMMENDATIONS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" y="1528826"/>
            <a:ext cx="12191999" cy="3242683"/>
            <a:chOff x="-349265" y="1321333"/>
            <a:chExt cx="14055259" cy="3738252"/>
          </a:xfrm>
        </p:grpSpPr>
        <p:sp>
          <p:nvSpPr>
            <p:cNvPr id="8" name="Freeform: Shape 7"/>
            <p:cNvSpPr/>
            <p:nvPr/>
          </p:nvSpPr>
          <p:spPr>
            <a:xfrm>
              <a:off x="8333958" y="1339089"/>
              <a:ext cx="795518" cy="1919229"/>
            </a:xfrm>
            <a:custGeom>
              <a:avLst/>
              <a:gdLst>
                <a:gd name="connsiteX0" fmla="*/ 627613 w 795518"/>
                <a:gd name="connsiteY0" fmla="*/ 959504 h 1919229"/>
                <a:gd name="connsiteX1" fmla="*/ 0 w 795518"/>
                <a:gd name="connsiteY1" fmla="*/ 1747448 h 1919229"/>
                <a:gd name="connsiteX2" fmla="*/ 0 w 795518"/>
                <a:gd name="connsiteY2" fmla="*/ 1919206 h 1919229"/>
                <a:gd name="connsiteX3" fmla="*/ 778381 w 795518"/>
                <a:gd name="connsiteY3" fmla="*/ 778354 h 1919229"/>
                <a:gd name="connsiteX4" fmla="*/ 0 w 795518"/>
                <a:gd name="connsiteY4" fmla="*/ -23 h 1919229"/>
                <a:gd name="connsiteX5" fmla="*/ 0 w 795518"/>
                <a:gd name="connsiteY5" fmla="*/ 171560 h 1919229"/>
                <a:gd name="connsiteX6" fmla="*/ 627613 w 795518"/>
                <a:gd name="connsiteY6" fmla="*/ 959504 h 1919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518" h="1919229">
                  <a:moveTo>
                    <a:pt x="627613" y="959504"/>
                  </a:moveTo>
                  <a:cubicBezTo>
                    <a:pt x="627120" y="1336160"/>
                    <a:pt x="367004" y="1662729"/>
                    <a:pt x="0" y="1747448"/>
                  </a:cubicBezTo>
                  <a:lnTo>
                    <a:pt x="0" y="1919206"/>
                  </a:lnTo>
                  <a:cubicBezTo>
                    <a:pt x="529972" y="1819105"/>
                    <a:pt x="878465" y="1308334"/>
                    <a:pt x="778381" y="778354"/>
                  </a:cubicBezTo>
                  <a:cubicBezTo>
                    <a:pt x="703788" y="383450"/>
                    <a:pt x="394904" y="74561"/>
                    <a:pt x="0" y="-23"/>
                  </a:cubicBezTo>
                  <a:lnTo>
                    <a:pt x="0" y="171560"/>
                  </a:lnTo>
                  <a:cubicBezTo>
                    <a:pt x="367004" y="256277"/>
                    <a:pt x="627120" y="582855"/>
                    <a:pt x="627613" y="959504"/>
                  </a:cubicBezTo>
                  <a:close/>
                </a:path>
              </a:pathLst>
            </a:custGeom>
            <a:solidFill>
              <a:srgbClr val="ACEAFF"/>
            </a:solidFill>
            <a:ln w="17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-349265" y="1322388"/>
              <a:ext cx="4519005" cy="167890"/>
            </a:xfrm>
            <a:custGeom>
              <a:avLst/>
              <a:gdLst>
                <a:gd name="connsiteX0" fmla="*/ 0 w 2230926"/>
                <a:gd name="connsiteY0" fmla="*/ 0 h 167890"/>
                <a:gd name="connsiteX1" fmla="*/ 2230926 w 2230926"/>
                <a:gd name="connsiteY1" fmla="*/ 0 h 167890"/>
                <a:gd name="connsiteX2" fmla="*/ 2230926 w 2230926"/>
                <a:gd name="connsiteY2" fmla="*/ 167891 h 167890"/>
                <a:gd name="connsiteX3" fmla="*/ 0 w 2230926"/>
                <a:gd name="connsiteY3" fmla="*/ 167891 h 167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0926" h="167890">
                  <a:moveTo>
                    <a:pt x="0" y="0"/>
                  </a:moveTo>
                  <a:lnTo>
                    <a:pt x="2230926" y="0"/>
                  </a:lnTo>
                  <a:lnTo>
                    <a:pt x="2230926" y="167891"/>
                  </a:lnTo>
                  <a:lnTo>
                    <a:pt x="0" y="167891"/>
                  </a:lnTo>
                  <a:close/>
                </a:path>
              </a:pathLst>
            </a:custGeom>
            <a:solidFill>
              <a:schemeClr val="accent2"/>
            </a:solidFill>
            <a:ln w="17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6251760" y="3086560"/>
              <a:ext cx="2082197" cy="188283"/>
            </a:xfrm>
            <a:custGeom>
              <a:avLst/>
              <a:gdLst>
                <a:gd name="connsiteX0" fmla="*/ 1901298 w 2082197"/>
                <a:gd name="connsiteY0" fmla="*/ 20370 h 188283"/>
                <a:gd name="connsiteX1" fmla="*/ 0 w 2082197"/>
                <a:gd name="connsiteY1" fmla="*/ 20370 h 188283"/>
                <a:gd name="connsiteX2" fmla="*/ 0 w 2082197"/>
                <a:gd name="connsiteY2" fmla="*/ 188261 h 188283"/>
                <a:gd name="connsiteX3" fmla="*/ 1901298 w 2082197"/>
                <a:gd name="connsiteY3" fmla="*/ 188261 h 188283"/>
                <a:gd name="connsiteX4" fmla="*/ 2082197 w 2082197"/>
                <a:gd name="connsiteY4" fmla="*/ 171735 h 188283"/>
                <a:gd name="connsiteX5" fmla="*/ 2082197 w 2082197"/>
                <a:gd name="connsiteY5" fmla="*/ -23 h 188283"/>
                <a:gd name="connsiteX6" fmla="*/ 1901298 w 2082197"/>
                <a:gd name="connsiteY6" fmla="*/ 20370 h 188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82197" h="188283">
                  <a:moveTo>
                    <a:pt x="1901298" y="20370"/>
                  </a:moveTo>
                  <a:lnTo>
                    <a:pt x="0" y="20370"/>
                  </a:lnTo>
                  <a:lnTo>
                    <a:pt x="0" y="188261"/>
                  </a:lnTo>
                  <a:lnTo>
                    <a:pt x="1901298" y="188261"/>
                  </a:lnTo>
                  <a:cubicBezTo>
                    <a:pt x="1961967" y="188278"/>
                    <a:pt x="2022531" y="182741"/>
                    <a:pt x="2082197" y="171735"/>
                  </a:cubicBezTo>
                  <a:lnTo>
                    <a:pt x="2082197" y="-23"/>
                  </a:lnTo>
                  <a:cubicBezTo>
                    <a:pt x="2022864" y="13566"/>
                    <a:pt x="1962178" y="20423"/>
                    <a:pt x="1901298" y="20370"/>
                  </a:cubicBezTo>
                  <a:close/>
                </a:path>
              </a:pathLst>
            </a:custGeom>
            <a:solidFill>
              <a:schemeClr val="accent4"/>
            </a:solidFill>
            <a:ln w="17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6251760" y="4891694"/>
              <a:ext cx="2082197" cy="167890"/>
            </a:xfrm>
            <a:custGeom>
              <a:avLst/>
              <a:gdLst>
                <a:gd name="connsiteX0" fmla="*/ 0 w 2082197"/>
                <a:gd name="connsiteY0" fmla="*/ 0 h 167890"/>
                <a:gd name="connsiteX1" fmla="*/ 2082198 w 2082197"/>
                <a:gd name="connsiteY1" fmla="*/ 0 h 167890"/>
                <a:gd name="connsiteX2" fmla="*/ 2082198 w 2082197"/>
                <a:gd name="connsiteY2" fmla="*/ 167891 h 167890"/>
                <a:gd name="connsiteX3" fmla="*/ 0 w 2082197"/>
                <a:gd name="connsiteY3" fmla="*/ 167891 h 167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2197" h="167890">
                  <a:moveTo>
                    <a:pt x="0" y="0"/>
                  </a:moveTo>
                  <a:lnTo>
                    <a:pt x="2082198" y="0"/>
                  </a:lnTo>
                  <a:lnTo>
                    <a:pt x="2082198" y="167891"/>
                  </a:lnTo>
                  <a:lnTo>
                    <a:pt x="0" y="167891"/>
                  </a:lnTo>
                  <a:close/>
                </a:path>
              </a:pathLst>
            </a:custGeom>
            <a:solidFill>
              <a:schemeClr val="accent5"/>
            </a:solidFill>
            <a:ln w="17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8333956" y="4891694"/>
              <a:ext cx="5372038" cy="167890"/>
            </a:xfrm>
            <a:custGeom>
              <a:avLst/>
              <a:gdLst>
                <a:gd name="connsiteX0" fmla="*/ 0 w 2230926"/>
                <a:gd name="connsiteY0" fmla="*/ 0 h 167890"/>
                <a:gd name="connsiteX1" fmla="*/ 2230926 w 2230926"/>
                <a:gd name="connsiteY1" fmla="*/ 0 h 167890"/>
                <a:gd name="connsiteX2" fmla="*/ 2230926 w 2230926"/>
                <a:gd name="connsiteY2" fmla="*/ 167891 h 167890"/>
                <a:gd name="connsiteX3" fmla="*/ 0 w 2230926"/>
                <a:gd name="connsiteY3" fmla="*/ 167891 h 167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0926" h="167890">
                  <a:moveTo>
                    <a:pt x="0" y="0"/>
                  </a:moveTo>
                  <a:lnTo>
                    <a:pt x="2230926" y="0"/>
                  </a:lnTo>
                  <a:lnTo>
                    <a:pt x="2230926" y="167891"/>
                  </a:lnTo>
                  <a:lnTo>
                    <a:pt x="0" y="167891"/>
                  </a:lnTo>
                  <a:close/>
                </a:path>
              </a:pathLst>
            </a:custGeom>
            <a:solidFill>
              <a:schemeClr val="tx2"/>
            </a:solidFill>
            <a:ln w="17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4169739" y="4871301"/>
              <a:ext cx="2082021" cy="188284"/>
            </a:xfrm>
            <a:custGeom>
              <a:avLst/>
              <a:gdLst>
                <a:gd name="connsiteX0" fmla="*/ 180724 w 2082021"/>
                <a:gd name="connsiteY0" fmla="*/ 20370 h 188284"/>
                <a:gd name="connsiteX1" fmla="*/ 0 w 2082021"/>
                <a:gd name="connsiteY1" fmla="*/ -23 h 188284"/>
                <a:gd name="connsiteX2" fmla="*/ 0 w 2082021"/>
                <a:gd name="connsiteY2" fmla="*/ 171560 h 188284"/>
                <a:gd name="connsiteX3" fmla="*/ 180724 w 2082021"/>
                <a:gd name="connsiteY3" fmla="*/ 188261 h 188284"/>
                <a:gd name="connsiteX4" fmla="*/ 2082022 w 2082021"/>
                <a:gd name="connsiteY4" fmla="*/ 188261 h 188284"/>
                <a:gd name="connsiteX5" fmla="*/ 2082022 w 2082021"/>
                <a:gd name="connsiteY5" fmla="*/ 20370 h 18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82021" h="188284">
                  <a:moveTo>
                    <a:pt x="180724" y="20370"/>
                  </a:moveTo>
                  <a:cubicBezTo>
                    <a:pt x="119914" y="20423"/>
                    <a:pt x="59280" y="13584"/>
                    <a:pt x="0" y="-23"/>
                  </a:cubicBezTo>
                  <a:lnTo>
                    <a:pt x="0" y="171560"/>
                  </a:lnTo>
                  <a:cubicBezTo>
                    <a:pt x="59597" y="182723"/>
                    <a:pt x="120090" y="188314"/>
                    <a:pt x="180724" y="188261"/>
                  </a:cubicBezTo>
                  <a:lnTo>
                    <a:pt x="2082022" y="188261"/>
                  </a:lnTo>
                  <a:lnTo>
                    <a:pt x="2082022" y="20370"/>
                  </a:lnTo>
                  <a:close/>
                </a:path>
              </a:pathLst>
            </a:custGeom>
            <a:solidFill>
              <a:schemeClr val="accent5"/>
            </a:solidFill>
            <a:ln w="17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: Shape 13"/>
            <p:cNvSpPr/>
            <p:nvPr/>
          </p:nvSpPr>
          <p:spPr>
            <a:xfrm>
              <a:off x="4169739" y="3106953"/>
              <a:ext cx="2082021" cy="189338"/>
            </a:xfrm>
            <a:custGeom>
              <a:avLst/>
              <a:gdLst>
                <a:gd name="connsiteX0" fmla="*/ 180724 w 2082021"/>
                <a:gd name="connsiteY0" fmla="*/ 167868 h 189338"/>
                <a:gd name="connsiteX1" fmla="*/ 2082022 w 2082021"/>
                <a:gd name="connsiteY1" fmla="*/ 167868 h 189338"/>
                <a:gd name="connsiteX2" fmla="*/ 2082022 w 2082021"/>
                <a:gd name="connsiteY2" fmla="*/ -23 h 189338"/>
                <a:gd name="connsiteX3" fmla="*/ 180724 w 2082021"/>
                <a:gd name="connsiteY3" fmla="*/ -23 h 189338"/>
                <a:gd name="connsiteX4" fmla="*/ 0 w 2082021"/>
                <a:gd name="connsiteY4" fmla="*/ 17557 h 189338"/>
                <a:gd name="connsiteX5" fmla="*/ 0 w 2082021"/>
                <a:gd name="connsiteY5" fmla="*/ 189316 h 189338"/>
                <a:gd name="connsiteX6" fmla="*/ 180724 w 2082021"/>
                <a:gd name="connsiteY6" fmla="*/ 167868 h 189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82021" h="189338">
                  <a:moveTo>
                    <a:pt x="180724" y="167868"/>
                  </a:moveTo>
                  <a:lnTo>
                    <a:pt x="2082022" y="167868"/>
                  </a:lnTo>
                  <a:lnTo>
                    <a:pt x="2082022" y="-23"/>
                  </a:lnTo>
                  <a:lnTo>
                    <a:pt x="180724" y="-23"/>
                  </a:lnTo>
                  <a:cubicBezTo>
                    <a:pt x="120073" y="311"/>
                    <a:pt x="59579" y="6183"/>
                    <a:pt x="0" y="17557"/>
                  </a:cubicBezTo>
                  <a:lnTo>
                    <a:pt x="0" y="189316"/>
                  </a:lnTo>
                  <a:cubicBezTo>
                    <a:pt x="59245" y="175357"/>
                    <a:pt x="119862" y="168167"/>
                    <a:pt x="180724" y="167868"/>
                  </a:cubicBezTo>
                  <a:close/>
                </a:path>
              </a:pathLst>
            </a:custGeom>
            <a:solidFill>
              <a:schemeClr val="accent4"/>
            </a:solidFill>
            <a:ln w="17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/>
            <p:cNvSpPr/>
            <p:nvPr/>
          </p:nvSpPr>
          <p:spPr>
            <a:xfrm>
              <a:off x="4169739" y="1322388"/>
              <a:ext cx="2082197" cy="167890"/>
            </a:xfrm>
            <a:custGeom>
              <a:avLst/>
              <a:gdLst>
                <a:gd name="connsiteX0" fmla="*/ 0 w 2082197"/>
                <a:gd name="connsiteY0" fmla="*/ 0 h 167890"/>
                <a:gd name="connsiteX1" fmla="*/ 2082198 w 2082197"/>
                <a:gd name="connsiteY1" fmla="*/ 0 h 167890"/>
                <a:gd name="connsiteX2" fmla="*/ 2082198 w 2082197"/>
                <a:gd name="connsiteY2" fmla="*/ 167891 h 167890"/>
                <a:gd name="connsiteX3" fmla="*/ 0 w 2082197"/>
                <a:gd name="connsiteY3" fmla="*/ 167891 h 167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2197" h="167890">
                  <a:moveTo>
                    <a:pt x="0" y="0"/>
                  </a:moveTo>
                  <a:lnTo>
                    <a:pt x="2082198" y="0"/>
                  </a:lnTo>
                  <a:lnTo>
                    <a:pt x="2082198" y="167891"/>
                  </a:lnTo>
                  <a:lnTo>
                    <a:pt x="0" y="167891"/>
                  </a:lnTo>
                  <a:close/>
                </a:path>
              </a:pathLst>
            </a:custGeom>
            <a:solidFill>
              <a:schemeClr val="accent1"/>
            </a:solidFill>
            <a:ln w="17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/>
            <p:cNvSpPr/>
            <p:nvPr/>
          </p:nvSpPr>
          <p:spPr>
            <a:xfrm>
              <a:off x="3374220" y="3123654"/>
              <a:ext cx="795518" cy="1919229"/>
            </a:xfrm>
            <a:custGeom>
              <a:avLst/>
              <a:gdLst>
                <a:gd name="connsiteX0" fmla="*/ 167906 w 795518"/>
                <a:gd name="connsiteY0" fmla="*/ 959680 h 1919229"/>
                <a:gd name="connsiteX1" fmla="*/ 795519 w 795518"/>
                <a:gd name="connsiteY1" fmla="*/ 171735 h 1919229"/>
                <a:gd name="connsiteX2" fmla="*/ 795519 w 795518"/>
                <a:gd name="connsiteY2" fmla="*/ -23 h 1919229"/>
                <a:gd name="connsiteX3" fmla="*/ 17142 w 795518"/>
                <a:gd name="connsiteY3" fmla="*/ 1140826 h 1919229"/>
                <a:gd name="connsiteX4" fmla="*/ 795519 w 795518"/>
                <a:gd name="connsiteY4" fmla="*/ 1919207 h 1919229"/>
                <a:gd name="connsiteX5" fmla="*/ 795519 w 795518"/>
                <a:gd name="connsiteY5" fmla="*/ 1747624 h 1919229"/>
                <a:gd name="connsiteX6" fmla="*/ 167906 w 795518"/>
                <a:gd name="connsiteY6" fmla="*/ 959680 h 1919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518" h="1919229">
                  <a:moveTo>
                    <a:pt x="167906" y="959680"/>
                  </a:moveTo>
                  <a:cubicBezTo>
                    <a:pt x="168394" y="583024"/>
                    <a:pt x="428515" y="256454"/>
                    <a:pt x="795519" y="171735"/>
                  </a:cubicBezTo>
                  <a:lnTo>
                    <a:pt x="795519" y="-23"/>
                  </a:lnTo>
                  <a:cubicBezTo>
                    <a:pt x="265537" y="100079"/>
                    <a:pt x="-82953" y="610854"/>
                    <a:pt x="17142" y="1140826"/>
                  </a:cubicBezTo>
                  <a:cubicBezTo>
                    <a:pt x="91726" y="1535730"/>
                    <a:pt x="400615" y="1844631"/>
                    <a:pt x="795519" y="1919207"/>
                  </a:cubicBezTo>
                  <a:lnTo>
                    <a:pt x="795519" y="1747624"/>
                  </a:lnTo>
                  <a:cubicBezTo>
                    <a:pt x="428515" y="1662905"/>
                    <a:pt x="168394" y="1336335"/>
                    <a:pt x="167906" y="959680"/>
                  </a:cubicBezTo>
                  <a:close/>
                </a:path>
              </a:pathLst>
            </a:custGeom>
            <a:solidFill>
              <a:schemeClr val="accent3"/>
            </a:solidFill>
            <a:ln w="17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6251760" y="1321333"/>
              <a:ext cx="2082197" cy="189338"/>
            </a:xfrm>
            <a:custGeom>
              <a:avLst/>
              <a:gdLst>
                <a:gd name="connsiteX0" fmla="*/ 1901298 w 2082197"/>
                <a:gd name="connsiteY0" fmla="*/ 168923 h 189338"/>
                <a:gd name="connsiteX1" fmla="*/ 2082197 w 2082197"/>
                <a:gd name="connsiteY1" fmla="*/ 189316 h 189338"/>
                <a:gd name="connsiteX2" fmla="*/ 2082197 w 2082197"/>
                <a:gd name="connsiteY2" fmla="*/ 17557 h 189338"/>
                <a:gd name="connsiteX3" fmla="*/ 1901298 w 2082197"/>
                <a:gd name="connsiteY3" fmla="*/ -23 h 189338"/>
                <a:gd name="connsiteX4" fmla="*/ 0 w 2082197"/>
                <a:gd name="connsiteY4" fmla="*/ -23 h 189338"/>
                <a:gd name="connsiteX5" fmla="*/ 0 w 2082197"/>
                <a:gd name="connsiteY5" fmla="*/ 167868 h 189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82197" h="189338">
                  <a:moveTo>
                    <a:pt x="1901298" y="168923"/>
                  </a:moveTo>
                  <a:cubicBezTo>
                    <a:pt x="1962178" y="168877"/>
                    <a:pt x="2022864" y="175717"/>
                    <a:pt x="2082197" y="189316"/>
                  </a:cubicBezTo>
                  <a:lnTo>
                    <a:pt x="2082197" y="17557"/>
                  </a:lnTo>
                  <a:cubicBezTo>
                    <a:pt x="2022565" y="6111"/>
                    <a:pt x="1962019" y="227"/>
                    <a:pt x="1901298" y="-23"/>
                  </a:cubicBezTo>
                  <a:lnTo>
                    <a:pt x="0" y="-23"/>
                  </a:lnTo>
                  <a:lnTo>
                    <a:pt x="0" y="167868"/>
                  </a:lnTo>
                  <a:close/>
                </a:path>
              </a:pathLst>
            </a:custGeom>
            <a:solidFill>
              <a:schemeClr val="accent1"/>
            </a:solidFill>
            <a:ln w="17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1029470" y="1986527"/>
            <a:ext cx="2363224" cy="9424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ea typeface="+mn-ea"/>
                <a:cs typeface="+mn-cs"/>
              </a:rPr>
              <a:t>Enhance Risk Assessment &amp; Data Collection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ea typeface="+mn-ea"/>
                <a:cs typeface="+mn-cs"/>
              </a:rPr>
              <a:t>Use alternative credit scoring models for better borrower evaluation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338D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4295195" y="1922546"/>
            <a:ext cx="2363224" cy="1145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GB" sz="1500" b="1" i="0" u="none" strike="noStrike" kern="1200" cap="none" spc="0" normalizeH="0" baseline="0" noProof="0" dirty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ea typeface="+mn-ea"/>
                <a:cs typeface="+mn-cs"/>
              </a:rPr>
              <a:t>Flexible Loan Repayment Plans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ea typeface="+mn-ea"/>
                <a:cs typeface="+mn-cs"/>
              </a:rPr>
              <a:t>Adjust repayment schedules based on income stability and employment type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338D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270081" y="3501613"/>
            <a:ext cx="2363224" cy="9094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GB" sz="1500" b="1" i="0" u="none" strike="noStrike" kern="1200" cap="none" spc="0" normalizeH="0" baseline="0" noProof="0" dirty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ea typeface="+mn-ea"/>
                <a:cs typeface="+mn-cs"/>
              </a:rPr>
              <a:t>Incentives &amp; Early Repayment Benefits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en-US" sz="1100" dirty="0">
                <a:solidFill>
                  <a:srgbClr val="00338D"/>
                </a:solidFill>
              </a:rPr>
              <a:t>Offer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ea typeface="+mn-ea"/>
                <a:cs typeface="+mn-cs"/>
              </a:rPr>
              <a:t> graduated interest plans to encourage consistent payments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046343" y="3488763"/>
            <a:ext cx="1857991" cy="1145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GB" sz="1500" b="1" i="0" u="none" strike="noStrike" kern="1200" cap="none" spc="0" normalizeH="0" baseline="0" noProof="0" dirty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ea typeface="+mn-ea"/>
                <a:cs typeface="+mn-cs"/>
              </a:rPr>
              <a:t>Financial Literacy &amp; Advisory Support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ea typeface="+mn-ea"/>
                <a:cs typeface="+mn-cs"/>
              </a:rPr>
              <a:t>Provide personalized repayment guidance for high-risk borrowers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338D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295195" y="5083213"/>
            <a:ext cx="2363224" cy="9424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lnSpc>
                <a:spcPct val="110000"/>
              </a:lnSpc>
              <a:spcAft>
                <a:spcPts val="300"/>
              </a:spcAft>
              <a:defRPr/>
            </a:pPr>
            <a:r>
              <a:rPr lang="en-GB" sz="1500" b="1" dirty="0">
                <a:solidFill>
                  <a:srgbClr val="00338D"/>
                </a:solidFill>
              </a:rPr>
              <a:t>Advanced Monitoring &amp; Intervention</a:t>
            </a:r>
          </a:p>
          <a:p>
            <a:pPr lvl="0">
              <a:lnSpc>
                <a:spcPct val="110000"/>
              </a:lnSpc>
              <a:spcAft>
                <a:spcPts val="300"/>
              </a:spcAft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ea typeface="+mn-ea"/>
                <a:cs typeface="+mn-cs"/>
              </a:rPr>
              <a:t>Use early warning systems to detect high-risk borrowers.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8571127" y="5083213"/>
            <a:ext cx="2363224" cy="1145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GB" sz="1500" b="1" i="0" u="none" strike="noStrike" kern="1200" cap="none" spc="0" normalizeH="0" baseline="0" noProof="0" dirty="0">
                <a:ln>
                  <a:noFill/>
                </a:ln>
                <a:solidFill>
                  <a:srgbClr val="003294"/>
                </a:solidFill>
                <a:effectLst/>
                <a:uLnTx/>
                <a:uFillTx/>
                <a:ea typeface="+mn-ea"/>
                <a:cs typeface="+mn-cs"/>
              </a:rPr>
              <a:t>Advanced Monitoring &amp; Intervention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3294"/>
                </a:solidFill>
                <a:effectLst/>
                <a:uLnTx/>
                <a:uFillTx/>
                <a:ea typeface="+mn-ea"/>
                <a:cs typeface="+mn-cs"/>
              </a:rPr>
              <a:t>Implement AI-driven alerts for upcoming payments and financial risks.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8571127" y="1869788"/>
            <a:ext cx="2363224" cy="1145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GB" sz="1500" b="1" i="0" u="none" strike="noStrike" kern="1200" cap="none" spc="0" normalizeH="0" baseline="0" noProof="0" dirty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ea typeface="+mn-ea"/>
                <a:cs typeface="+mn-cs"/>
              </a:rPr>
              <a:t>Flexible Loan Repayment Plans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ea typeface="+mn-ea"/>
                <a:cs typeface="+mn-cs"/>
              </a:rPr>
              <a:t>Offer income-based repayment options for self-employed and part-time borrowers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338D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631686" y="1332765"/>
            <a:ext cx="537023" cy="537023"/>
            <a:chOff x="4631686" y="1332765"/>
            <a:chExt cx="537023" cy="537023"/>
          </a:xfrm>
        </p:grpSpPr>
        <p:sp>
          <p:nvSpPr>
            <p:cNvPr id="29" name="Oval 28"/>
            <p:cNvSpPr/>
            <p:nvPr/>
          </p:nvSpPr>
          <p:spPr>
            <a:xfrm>
              <a:off x="4631686" y="1332765"/>
              <a:ext cx="537023" cy="5370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en-GB" sz="1500" dirty="0" err="1">
                <a:solidFill>
                  <a:schemeClr val="bg1"/>
                </a:solidFill>
              </a:endParaRPr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4757295" y="1450370"/>
              <a:ext cx="285804" cy="289114"/>
              <a:chOff x="2054226" y="9445625"/>
              <a:chExt cx="1233488" cy="1247775"/>
            </a:xfrm>
            <a:solidFill>
              <a:schemeClr val="bg1"/>
            </a:solidFill>
          </p:grpSpPr>
          <p:sp>
            <p:nvSpPr>
              <p:cNvPr id="73" name="Freeform 15"/>
              <p:cNvSpPr>
                <a:spLocks noEditPoints="1"/>
              </p:cNvSpPr>
              <p:nvPr/>
            </p:nvSpPr>
            <p:spPr bwMode="auto">
              <a:xfrm>
                <a:off x="2054226" y="9445625"/>
                <a:ext cx="1233488" cy="1247775"/>
              </a:xfrm>
              <a:custGeom>
                <a:avLst/>
                <a:gdLst>
                  <a:gd name="T0" fmla="*/ 0 w 1166"/>
                  <a:gd name="T1" fmla="*/ 583 h 1167"/>
                  <a:gd name="T2" fmla="*/ 1166 w 1166"/>
                  <a:gd name="T3" fmla="*/ 583 h 1167"/>
                  <a:gd name="T4" fmla="*/ 583 w 1166"/>
                  <a:gd name="T5" fmla="*/ 1083 h 1167"/>
                  <a:gd name="T6" fmla="*/ 139 w 1166"/>
                  <a:gd name="T7" fmla="*/ 354 h 1167"/>
                  <a:gd name="T8" fmla="*/ 271 w 1166"/>
                  <a:gd name="T9" fmla="*/ 193 h 1167"/>
                  <a:gd name="T10" fmla="*/ 728 w 1166"/>
                  <a:gd name="T11" fmla="*/ 105 h 1167"/>
                  <a:gd name="T12" fmla="*/ 708 w 1166"/>
                  <a:gd name="T13" fmla="*/ 167 h 1167"/>
                  <a:gd name="T14" fmla="*/ 604 w 1166"/>
                  <a:gd name="T15" fmla="*/ 146 h 1167"/>
                  <a:gd name="T16" fmla="*/ 500 w 1166"/>
                  <a:gd name="T17" fmla="*/ 292 h 1167"/>
                  <a:gd name="T18" fmla="*/ 541 w 1166"/>
                  <a:gd name="T19" fmla="*/ 271 h 1167"/>
                  <a:gd name="T20" fmla="*/ 604 w 1166"/>
                  <a:gd name="T21" fmla="*/ 250 h 1167"/>
                  <a:gd name="T22" fmla="*/ 583 w 1166"/>
                  <a:gd name="T23" fmla="*/ 333 h 1167"/>
                  <a:gd name="T24" fmla="*/ 541 w 1166"/>
                  <a:gd name="T25" fmla="*/ 313 h 1167"/>
                  <a:gd name="T26" fmla="*/ 416 w 1166"/>
                  <a:gd name="T27" fmla="*/ 396 h 1167"/>
                  <a:gd name="T28" fmla="*/ 354 w 1166"/>
                  <a:gd name="T29" fmla="*/ 479 h 1167"/>
                  <a:gd name="T30" fmla="*/ 437 w 1166"/>
                  <a:gd name="T31" fmla="*/ 458 h 1167"/>
                  <a:gd name="T32" fmla="*/ 541 w 1166"/>
                  <a:gd name="T33" fmla="*/ 500 h 1167"/>
                  <a:gd name="T34" fmla="*/ 625 w 1166"/>
                  <a:gd name="T35" fmla="*/ 479 h 1167"/>
                  <a:gd name="T36" fmla="*/ 666 w 1166"/>
                  <a:gd name="T37" fmla="*/ 542 h 1167"/>
                  <a:gd name="T38" fmla="*/ 458 w 1166"/>
                  <a:gd name="T39" fmla="*/ 500 h 1167"/>
                  <a:gd name="T40" fmla="*/ 354 w 1166"/>
                  <a:gd name="T41" fmla="*/ 521 h 1167"/>
                  <a:gd name="T42" fmla="*/ 312 w 1166"/>
                  <a:gd name="T43" fmla="*/ 646 h 1167"/>
                  <a:gd name="T44" fmla="*/ 458 w 1166"/>
                  <a:gd name="T45" fmla="*/ 750 h 1167"/>
                  <a:gd name="T46" fmla="*/ 541 w 1166"/>
                  <a:gd name="T47" fmla="*/ 896 h 1167"/>
                  <a:gd name="T48" fmla="*/ 583 w 1166"/>
                  <a:gd name="T49" fmla="*/ 1042 h 1167"/>
                  <a:gd name="T50" fmla="*/ 687 w 1166"/>
                  <a:gd name="T51" fmla="*/ 792 h 1167"/>
                  <a:gd name="T52" fmla="*/ 771 w 1166"/>
                  <a:gd name="T53" fmla="*/ 667 h 1167"/>
                  <a:gd name="T54" fmla="*/ 708 w 1166"/>
                  <a:gd name="T55" fmla="*/ 542 h 1167"/>
                  <a:gd name="T56" fmla="*/ 854 w 1166"/>
                  <a:gd name="T57" fmla="*/ 583 h 1167"/>
                  <a:gd name="T58" fmla="*/ 812 w 1166"/>
                  <a:gd name="T59" fmla="*/ 542 h 1167"/>
                  <a:gd name="T60" fmla="*/ 916 w 1166"/>
                  <a:gd name="T61" fmla="*/ 500 h 1167"/>
                  <a:gd name="T62" fmla="*/ 979 w 1166"/>
                  <a:gd name="T63" fmla="*/ 583 h 1167"/>
                  <a:gd name="T64" fmla="*/ 1083 w 1166"/>
                  <a:gd name="T65" fmla="*/ 583 h 1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166" h="1167">
                    <a:moveTo>
                      <a:pt x="583" y="0"/>
                    </a:moveTo>
                    <a:cubicBezTo>
                      <a:pt x="261" y="0"/>
                      <a:pt x="0" y="261"/>
                      <a:pt x="0" y="583"/>
                    </a:cubicBezTo>
                    <a:cubicBezTo>
                      <a:pt x="0" y="906"/>
                      <a:pt x="261" y="1167"/>
                      <a:pt x="583" y="1167"/>
                    </a:cubicBezTo>
                    <a:cubicBezTo>
                      <a:pt x="905" y="1167"/>
                      <a:pt x="1166" y="906"/>
                      <a:pt x="1166" y="583"/>
                    </a:cubicBezTo>
                    <a:cubicBezTo>
                      <a:pt x="1166" y="261"/>
                      <a:pt x="905" y="0"/>
                      <a:pt x="583" y="0"/>
                    </a:cubicBezTo>
                    <a:moveTo>
                      <a:pt x="583" y="1083"/>
                    </a:moveTo>
                    <a:cubicBezTo>
                      <a:pt x="307" y="1083"/>
                      <a:pt x="83" y="859"/>
                      <a:pt x="83" y="583"/>
                    </a:cubicBezTo>
                    <a:cubicBezTo>
                      <a:pt x="83" y="501"/>
                      <a:pt x="103" y="423"/>
                      <a:pt x="139" y="354"/>
                    </a:cubicBezTo>
                    <a:cubicBezTo>
                      <a:pt x="271" y="354"/>
                      <a:pt x="271" y="354"/>
                      <a:pt x="271" y="354"/>
                    </a:cubicBezTo>
                    <a:cubicBezTo>
                      <a:pt x="271" y="193"/>
                      <a:pt x="271" y="193"/>
                      <a:pt x="271" y="193"/>
                    </a:cubicBezTo>
                    <a:cubicBezTo>
                      <a:pt x="356" y="125"/>
                      <a:pt x="465" y="83"/>
                      <a:pt x="583" y="83"/>
                    </a:cubicBezTo>
                    <a:cubicBezTo>
                      <a:pt x="634" y="83"/>
                      <a:pt x="682" y="91"/>
                      <a:pt x="728" y="105"/>
                    </a:cubicBezTo>
                    <a:cubicBezTo>
                      <a:pt x="687" y="146"/>
                      <a:pt x="687" y="146"/>
                      <a:pt x="687" y="146"/>
                    </a:cubicBezTo>
                    <a:cubicBezTo>
                      <a:pt x="708" y="167"/>
                      <a:pt x="708" y="167"/>
                      <a:pt x="708" y="167"/>
                    </a:cubicBezTo>
                    <a:cubicBezTo>
                      <a:pt x="666" y="208"/>
                      <a:pt x="666" y="208"/>
                      <a:pt x="666" y="208"/>
                    </a:cubicBezTo>
                    <a:cubicBezTo>
                      <a:pt x="604" y="146"/>
                      <a:pt x="604" y="146"/>
                      <a:pt x="604" y="146"/>
                    </a:cubicBezTo>
                    <a:cubicBezTo>
                      <a:pt x="500" y="250"/>
                      <a:pt x="500" y="250"/>
                      <a:pt x="500" y="250"/>
                    </a:cubicBezTo>
                    <a:cubicBezTo>
                      <a:pt x="500" y="292"/>
                      <a:pt x="500" y="292"/>
                      <a:pt x="500" y="292"/>
                    </a:cubicBezTo>
                    <a:cubicBezTo>
                      <a:pt x="541" y="292"/>
                      <a:pt x="541" y="292"/>
                      <a:pt x="541" y="292"/>
                    </a:cubicBezTo>
                    <a:cubicBezTo>
                      <a:pt x="541" y="271"/>
                      <a:pt x="541" y="271"/>
                      <a:pt x="541" y="271"/>
                    </a:cubicBezTo>
                    <a:cubicBezTo>
                      <a:pt x="583" y="229"/>
                      <a:pt x="583" y="229"/>
                      <a:pt x="583" y="229"/>
                    </a:cubicBezTo>
                    <a:cubicBezTo>
                      <a:pt x="604" y="250"/>
                      <a:pt x="604" y="250"/>
                      <a:pt x="604" y="250"/>
                    </a:cubicBezTo>
                    <a:cubicBezTo>
                      <a:pt x="583" y="271"/>
                      <a:pt x="583" y="271"/>
                      <a:pt x="583" y="271"/>
                    </a:cubicBezTo>
                    <a:cubicBezTo>
                      <a:pt x="583" y="333"/>
                      <a:pt x="583" y="333"/>
                      <a:pt x="583" y="333"/>
                    </a:cubicBezTo>
                    <a:cubicBezTo>
                      <a:pt x="541" y="333"/>
                      <a:pt x="541" y="333"/>
                      <a:pt x="541" y="333"/>
                    </a:cubicBezTo>
                    <a:cubicBezTo>
                      <a:pt x="541" y="313"/>
                      <a:pt x="541" y="313"/>
                      <a:pt x="541" y="313"/>
                    </a:cubicBezTo>
                    <a:cubicBezTo>
                      <a:pt x="500" y="313"/>
                      <a:pt x="500" y="313"/>
                      <a:pt x="500" y="313"/>
                    </a:cubicBezTo>
                    <a:cubicBezTo>
                      <a:pt x="416" y="396"/>
                      <a:pt x="416" y="396"/>
                      <a:pt x="416" y="396"/>
                    </a:cubicBezTo>
                    <a:cubicBezTo>
                      <a:pt x="354" y="396"/>
                      <a:pt x="354" y="396"/>
                      <a:pt x="354" y="396"/>
                    </a:cubicBezTo>
                    <a:cubicBezTo>
                      <a:pt x="354" y="479"/>
                      <a:pt x="354" y="479"/>
                      <a:pt x="354" y="479"/>
                    </a:cubicBezTo>
                    <a:cubicBezTo>
                      <a:pt x="437" y="479"/>
                      <a:pt x="437" y="479"/>
                      <a:pt x="437" y="479"/>
                    </a:cubicBezTo>
                    <a:cubicBezTo>
                      <a:pt x="437" y="458"/>
                      <a:pt x="437" y="458"/>
                      <a:pt x="437" y="458"/>
                    </a:cubicBezTo>
                    <a:cubicBezTo>
                      <a:pt x="541" y="458"/>
                      <a:pt x="541" y="458"/>
                      <a:pt x="541" y="458"/>
                    </a:cubicBezTo>
                    <a:cubicBezTo>
                      <a:pt x="541" y="500"/>
                      <a:pt x="541" y="500"/>
                      <a:pt x="541" y="500"/>
                    </a:cubicBezTo>
                    <a:cubicBezTo>
                      <a:pt x="625" y="500"/>
                      <a:pt x="625" y="500"/>
                      <a:pt x="625" y="500"/>
                    </a:cubicBezTo>
                    <a:cubicBezTo>
                      <a:pt x="625" y="479"/>
                      <a:pt x="625" y="479"/>
                      <a:pt x="625" y="479"/>
                    </a:cubicBezTo>
                    <a:cubicBezTo>
                      <a:pt x="666" y="479"/>
                      <a:pt x="666" y="479"/>
                      <a:pt x="666" y="479"/>
                    </a:cubicBezTo>
                    <a:cubicBezTo>
                      <a:pt x="666" y="542"/>
                      <a:pt x="666" y="542"/>
                      <a:pt x="666" y="542"/>
                    </a:cubicBezTo>
                    <a:cubicBezTo>
                      <a:pt x="458" y="542"/>
                      <a:pt x="458" y="542"/>
                      <a:pt x="458" y="542"/>
                    </a:cubicBezTo>
                    <a:cubicBezTo>
                      <a:pt x="458" y="500"/>
                      <a:pt x="458" y="500"/>
                      <a:pt x="458" y="500"/>
                    </a:cubicBezTo>
                    <a:cubicBezTo>
                      <a:pt x="354" y="500"/>
                      <a:pt x="354" y="500"/>
                      <a:pt x="354" y="500"/>
                    </a:cubicBezTo>
                    <a:cubicBezTo>
                      <a:pt x="354" y="521"/>
                      <a:pt x="354" y="521"/>
                      <a:pt x="354" y="521"/>
                    </a:cubicBezTo>
                    <a:cubicBezTo>
                      <a:pt x="312" y="521"/>
                      <a:pt x="312" y="521"/>
                      <a:pt x="312" y="521"/>
                    </a:cubicBezTo>
                    <a:cubicBezTo>
                      <a:pt x="312" y="646"/>
                      <a:pt x="312" y="646"/>
                      <a:pt x="312" y="646"/>
                    </a:cubicBezTo>
                    <a:cubicBezTo>
                      <a:pt x="416" y="750"/>
                      <a:pt x="416" y="750"/>
                      <a:pt x="416" y="750"/>
                    </a:cubicBezTo>
                    <a:cubicBezTo>
                      <a:pt x="458" y="750"/>
                      <a:pt x="458" y="750"/>
                      <a:pt x="458" y="750"/>
                    </a:cubicBezTo>
                    <a:cubicBezTo>
                      <a:pt x="458" y="813"/>
                      <a:pt x="458" y="813"/>
                      <a:pt x="458" y="813"/>
                    </a:cubicBezTo>
                    <a:cubicBezTo>
                      <a:pt x="541" y="896"/>
                      <a:pt x="541" y="896"/>
                      <a:pt x="541" y="896"/>
                    </a:cubicBezTo>
                    <a:cubicBezTo>
                      <a:pt x="541" y="1042"/>
                      <a:pt x="541" y="1042"/>
                      <a:pt x="541" y="1042"/>
                    </a:cubicBezTo>
                    <a:cubicBezTo>
                      <a:pt x="583" y="1042"/>
                      <a:pt x="583" y="1042"/>
                      <a:pt x="583" y="1042"/>
                    </a:cubicBezTo>
                    <a:cubicBezTo>
                      <a:pt x="687" y="938"/>
                      <a:pt x="687" y="938"/>
                      <a:pt x="687" y="938"/>
                    </a:cubicBezTo>
                    <a:cubicBezTo>
                      <a:pt x="687" y="792"/>
                      <a:pt x="687" y="792"/>
                      <a:pt x="687" y="792"/>
                    </a:cubicBezTo>
                    <a:cubicBezTo>
                      <a:pt x="812" y="667"/>
                      <a:pt x="812" y="667"/>
                      <a:pt x="812" y="667"/>
                    </a:cubicBezTo>
                    <a:cubicBezTo>
                      <a:pt x="771" y="667"/>
                      <a:pt x="771" y="667"/>
                      <a:pt x="771" y="667"/>
                    </a:cubicBezTo>
                    <a:cubicBezTo>
                      <a:pt x="687" y="563"/>
                      <a:pt x="687" y="563"/>
                      <a:pt x="687" y="563"/>
                    </a:cubicBezTo>
                    <a:cubicBezTo>
                      <a:pt x="708" y="542"/>
                      <a:pt x="708" y="542"/>
                      <a:pt x="708" y="542"/>
                    </a:cubicBezTo>
                    <a:cubicBezTo>
                      <a:pt x="791" y="646"/>
                      <a:pt x="791" y="646"/>
                      <a:pt x="791" y="646"/>
                    </a:cubicBezTo>
                    <a:cubicBezTo>
                      <a:pt x="854" y="583"/>
                      <a:pt x="854" y="583"/>
                      <a:pt x="854" y="583"/>
                    </a:cubicBezTo>
                    <a:cubicBezTo>
                      <a:pt x="854" y="542"/>
                      <a:pt x="854" y="542"/>
                      <a:pt x="854" y="542"/>
                    </a:cubicBezTo>
                    <a:cubicBezTo>
                      <a:pt x="812" y="542"/>
                      <a:pt x="812" y="542"/>
                      <a:pt x="812" y="542"/>
                    </a:cubicBezTo>
                    <a:cubicBezTo>
                      <a:pt x="771" y="500"/>
                      <a:pt x="771" y="500"/>
                      <a:pt x="771" y="500"/>
                    </a:cubicBezTo>
                    <a:cubicBezTo>
                      <a:pt x="916" y="500"/>
                      <a:pt x="916" y="500"/>
                      <a:pt x="916" y="500"/>
                    </a:cubicBezTo>
                    <a:cubicBezTo>
                      <a:pt x="916" y="583"/>
                      <a:pt x="916" y="583"/>
                      <a:pt x="916" y="583"/>
                    </a:cubicBezTo>
                    <a:cubicBezTo>
                      <a:pt x="979" y="583"/>
                      <a:pt x="979" y="583"/>
                      <a:pt x="979" y="583"/>
                    </a:cubicBezTo>
                    <a:cubicBezTo>
                      <a:pt x="1074" y="488"/>
                      <a:pt x="1074" y="488"/>
                      <a:pt x="1074" y="488"/>
                    </a:cubicBezTo>
                    <a:cubicBezTo>
                      <a:pt x="1080" y="519"/>
                      <a:pt x="1083" y="551"/>
                      <a:pt x="1083" y="583"/>
                    </a:cubicBezTo>
                    <a:cubicBezTo>
                      <a:pt x="1083" y="859"/>
                      <a:pt x="859" y="1083"/>
                      <a:pt x="583" y="108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GB"/>
              </a:p>
            </p:txBody>
          </p:sp>
          <p:sp>
            <p:nvSpPr>
              <p:cNvPr id="74" name="Freeform 16"/>
              <p:cNvSpPr/>
              <p:nvPr/>
            </p:nvSpPr>
            <p:spPr bwMode="auto">
              <a:xfrm>
                <a:off x="2495551" y="9734550"/>
                <a:ext cx="44450" cy="88900"/>
              </a:xfrm>
              <a:custGeom>
                <a:avLst/>
                <a:gdLst>
                  <a:gd name="T0" fmla="*/ 28 w 28"/>
                  <a:gd name="T1" fmla="*/ 0 h 56"/>
                  <a:gd name="T2" fmla="*/ 0 w 28"/>
                  <a:gd name="T3" fmla="*/ 0 h 56"/>
                  <a:gd name="T4" fmla="*/ 0 w 28"/>
                  <a:gd name="T5" fmla="*/ 56 h 56"/>
                  <a:gd name="T6" fmla="*/ 28 w 28"/>
                  <a:gd name="T7" fmla="*/ 29 h 56"/>
                  <a:gd name="T8" fmla="*/ 28 w 28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56">
                    <a:moveTo>
                      <a:pt x="28" y="0"/>
                    </a:moveTo>
                    <a:lnTo>
                      <a:pt x="0" y="0"/>
                    </a:lnTo>
                    <a:lnTo>
                      <a:pt x="0" y="56"/>
                    </a:lnTo>
                    <a:lnTo>
                      <a:pt x="28" y="29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GB"/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7864284" y="2108117"/>
            <a:ext cx="537023" cy="537023"/>
            <a:chOff x="7864284" y="2108117"/>
            <a:chExt cx="537023" cy="537023"/>
          </a:xfrm>
        </p:grpSpPr>
        <p:sp>
          <p:nvSpPr>
            <p:cNvPr id="103" name="Oval 102"/>
            <p:cNvSpPr/>
            <p:nvPr/>
          </p:nvSpPr>
          <p:spPr>
            <a:xfrm>
              <a:off x="7864284" y="2108117"/>
              <a:ext cx="537023" cy="537023"/>
            </a:xfrm>
            <a:prstGeom prst="ellipse">
              <a:avLst/>
            </a:prstGeom>
            <a:solidFill>
              <a:srgbClr val="ACE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en-GB" sz="1500" dirty="0" err="1">
                <a:solidFill>
                  <a:schemeClr val="bg1"/>
                </a:solidFill>
              </a:endParaRPr>
            </a:p>
          </p:txBody>
        </p:sp>
        <p:sp>
          <p:nvSpPr>
            <p:cNvPr id="77" name="Graphic 11" descr="Bank with solid fill"/>
            <p:cNvSpPr/>
            <p:nvPr/>
          </p:nvSpPr>
          <p:spPr>
            <a:xfrm>
              <a:off x="7989764" y="2204184"/>
              <a:ext cx="286062" cy="271006"/>
            </a:xfrm>
            <a:custGeom>
              <a:avLst/>
              <a:gdLst>
                <a:gd name="connsiteX0" fmla="*/ 502367 w 553332"/>
                <a:gd name="connsiteY0" fmla="*/ 458683 h 524209"/>
                <a:gd name="connsiteX1" fmla="*/ 502367 w 553332"/>
                <a:gd name="connsiteY1" fmla="*/ 444122 h 524209"/>
                <a:gd name="connsiteX2" fmla="*/ 473245 w 553332"/>
                <a:gd name="connsiteY2" fmla="*/ 444122 h 524209"/>
                <a:gd name="connsiteX3" fmla="*/ 473245 w 553332"/>
                <a:gd name="connsiteY3" fmla="*/ 196579 h 524209"/>
                <a:gd name="connsiteX4" fmla="*/ 502367 w 553332"/>
                <a:gd name="connsiteY4" fmla="*/ 196579 h 524209"/>
                <a:gd name="connsiteX5" fmla="*/ 502367 w 553332"/>
                <a:gd name="connsiteY5" fmla="*/ 182017 h 524209"/>
                <a:gd name="connsiteX6" fmla="*/ 524210 w 553332"/>
                <a:gd name="connsiteY6" fmla="*/ 182017 h 524209"/>
                <a:gd name="connsiteX7" fmla="*/ 524210 w 553332"/>
                <a:gd name="connsiteY7" fmla="*/ 138333 h 524209"/>
                <a:gd name="connsiteX8" fmla="*/ 502367 w 553332"/>
                <a:gd name="connsiteY8" fmla="*/ 138333 h 524209"/>
                <a:gd name="connsiteX9" fmla="*/ 276666 w 553332"/>
                <a:gd name="connsiteY9" fmla="*/ 0 h 524209"/>
                <a:gd name="connsiteX10" fmla="*/ 50965 w 553332"/>
                <a:gd name="connsiteY10" fmla="*/ 138333 h 524209"/>
                <a:gd name="connsiteX11" fmla="*/ 29123 w 553332"/>
                <a:gd name="connsiteY11" fmla="*/ 138333 h 524209"/>
                <a:gd name="connsiteX12" fmla="*/ 29123 w 553332"/>
                <a:gd name="connsiteY12" fmla="*/ 182017 h 524209"/>
                <a:gd name="connsiteX13" fmla="*/ 50965 w 553332"/>
                <a:gd name="connsiteY13" fmla="*/ 182017 h 524209"/>
                <a:gd name="connsiteX14" fmla="*/ 50965 w 553332"/>
                <a:gd name="connsiteY14" fmla="*/ 196579 h 524209"/>
                <a:gd name="connsiteX15" fmla="*/ 80088 w 553332"/>
                <a:gd name="connsiteY15" fmla="*/ 196579 h 524209"/>
                <a:gd name="connsiteX16" fmla="*/ 80088 w 553332"/>
                <a:gd name="connsiteY16" fmla="*/ 444122 h 524209"/>
                <a:gd name="connsiteX17" fmla="*/ 50965 w 553332"/>
                <a:gd name="connsiteY17" fmla="*/ 444122 h 524209"/>
                <a:gd name="connsiteX18" fmla="*/ 50965 w 553332"/>
                <a:gd name="connsiteY18" fmla="*/ 458683 h 524209"/>
                <a:gd name="connsiteX19" fmla="*/ 0 w 553332"/>
                <a:gd name="connsiteY19" fmla="*/ 495087 h 524209"/>
                <a:gd name="connsiteX20" fmla="*/ 0 w 553332"/>
                <a:gd name="connsiteY20" fmla="*/ 524210 h 524209"/>
                <a:gd name="connsiteX21" fmla="*/ 276666 w 553332"/>
                <a:gd name="connsiteY21" fmla="*/ 524210 h 524209"/>
                <a:gd name="connsiteX22" fmla="*/ 553332 w 553332"/>
                <a:gd name="connsiteY22" fmla="*/ 524210 h 524209"/>
                <a:gd name="connsiteX23" fmla="*/ 553332 w 553332"/>
                <a:gd name="connsiteY23" fmla="*/ 495087 h 524209"/>
                <a:gd name="connsiteX24" fmla="*/ 502367 w 553332"/>
                <a:gd name="connsiteY24" fmla="*/ 458683 h 524209"/>
                <a:gd name="connsiteX25" fmla="*/ 167456 w 553332"/>
                <a:gd name="connsiteY25" fmla="*/ 444122 h 524209"/>
                <a:gd name="connsiteX26" fmla="*/ 123772 w 553332"/>
                <a:gd name="connsiteY26" fmla="*/ 444122 h 524209"/>
                <a:gd name="connsiteX27" fmla="*/ 123772 w 553332"/>
                <a:gd name="connsiteY27" fmla="*/ 196579 h 524209"/>
                <a:gd name="connsiteX28" fmla="*/ 167456 w 553332"/>
                <a:gd name="connsiteY28" fmla="*/ 196579 h 524209"/>
                <a:gd name="connsiteX29" fmla="*/ 167456 w 553332"/>
                <a:gd name="connsiteY29" fmla="*/ 444122 h 524209"/>
                <a:gd name="connsiteX30" fmla="*/ 254824 w 553332"/>
                <a:gd name="connsiteY30" fmla="*/ 444122 h 524209"/>
                <a:gd name="connsiteX31" fmla="*/ 211140 w 553332"/>
                <a:gd name="connsiteY31" fmla="*/ 444122 h 524209"/>
                <a:gd name="connsiteX32" fmla="*/ 211140 w 553332"/>
                <a:gd name="connsiteY32" fmla="*/ 196579 h 524209"/>
                <a:gd name="connsiteX33" fmla="*/ 254824 w 553332"/>
                <a:gd name="connsiteY33" fmla="*/ 196579 h 524209"/>
                <a:gd name="connsiteX34" fmla="*/ 254824 w 553332"/>
                <a:gd name="connsiteY34" fmla="*/ 444122 h 524209"/>
                <a:gd name="connsiteX35" fmla="*/ 269385 w 553332"/>
                <a:gd name="connsiteY35" fmla="*/ 123772 h 524209"/>
                <a:gd name="connsiteX36" fmla="*/ 240263 w 553332"/>
                <a:gd name="connsiteY36" fmla="*/ 94649 h 524209"/>
                <a:gd name="connsiteX37" fmla="*/ 269385 w 553332"/>
                <a:gd name="connsiteY37" fmla="*/ 65526 h 524209"/>
                <a:gd name="connsiteX38" fmla="*/ 298508 w 553332"/>
                <a:gd name="connsiteY38" fmla="*/ 94649 h 524209"/>
                <a:gd name="connsiteX39" fmla="*/ 269385 w 553332"/>
                <a:gd name="connsiteY39" fmla="*/ 123772 h 524209"/>
                <a:gd name="connsiteX40" fmla="*/ 342192 w 553332"/>
                <a:gd name="connsiteY40" fmla="*/ 444122 h 524209"/>
                <a:gd name="connsiteX41" fmla="*/ 298508 w 553332"/>
                <a:gd name="connsiteY41" fmla="*/ 444122 h 524209"/>
                <a:gd name="connsiteX42" fmla="*/ 298508 w 553332"/>
                <a:gd name="connsiteY42" fmla="*/ 196579 h 524209"/>
                <a:gd name="connsiteX43" fmla="*/ 342192 w 553332"/>
                <a:gd name="connsiteY43" fmla="*/ 196579 h 524209"/>
                <a:gd name="connsiteX44" fmla="*/ 342192 w 553332"/>
                <a:gd name="connsiteY44" fmla="*/ 444122 h 524209"/>
                <a:gd name="connsiteX45" fmla="*/ 429561 w 553332"/>
                <a:gd name="connsiteY45" fmla="*/ 444122 h 524209"/>
                <a:gd name="connsiteX46" fmla="*/ 385876 w 553332"/>
                <a:gd name="connsiteY46" fmla="*/ 444122 h 524209"/>
                <a:gd name="connsiteX47" fmla="*/ 385876 w 553332"/>
                <a:gd name="connsiteY47" fmla="*/ 196579 h 524209"/>
                <a:gd name="connsiteX48" fmla="*/ 429561 w 553332"/>
                <a:gd name="connsiteY48" fmla="*/ 196579 h 524209"/>
                <a:gd name="connsiteX49" fmla="*/ 429561 w 553332"/>
                <a:gd name="connsiteY49" fmla="*/ 444122 h 524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53332" h="524209">
                  <a:moveTo>
                    <a:pt x="502367" y="458683"/>
                  </a:moveTo>
                  <a:lnTo>
                    <a:pt x="502367" y="444122"/>
                  </a:lnTo>
                  <a:lnTo>
                    <a:pt x="473245" y="444122"/>
                  </a:lnTo>
                  <a:lnTo>
                    <a:pt x="473245" y="196579"/>
                  </a:lnTo>
                  <a:lnTo>
                    <a:pt x="502367" y="196579"/>
                  </a:lnTo>
                  <a:lnTo>
                    <a:pt x="502367" y="182017"/>
                  </a:lnTo>
                  <a:lnTo>
                    <a:pt x="524210" y="182017"/>
                  </a:lnTo>
                  <a:lnTo>
                    <a:pt x="524210" y="138333"/>
                  </a:lnTo>
                  <a:lnTo>
                    <a:pt x="502367" y="138333"/>
                  </a:lnTo>
                  <a:lnTo>
                    <a:pt x="276666" y="0"/>
                  </a:lnTo>
                  <a:lnTo>
                    <a:pt x="50965" y="138333"/>
                  </a:lnTo>
                  <a:lnTo>
                    <a:pt x="29123" y="138333"/>
                  </a:lnTo>
                  <a:lnTo>
                    <a:pt x="29123" y="182017"/>
                  </a:lnTo>
                  <a:lnTo>
                    <a:pt x="50965" y="182017"/>
                  </a:lnTo>
                  <a:lnTo>
                    <a:pt x="50965" y="196579"/>
                  </a:lnTo>
                  <a:lnTo>
                    <a:pt x="80088" y="196579"/>
                  </a:lnTo>
                  <a:lnTo>
                    <a:pt x="80088" y="444122"/>
                  </a:lnTo>
                  <a:lnTo>
                    <a:pt x="50965" y="444122"/>
                  </a:lnTo>
                  <a:lnTo>
                    <a:pt x="50965" y="458683"/>
                  </a:lnTo>
                  <a:lnTo>
                    <a:pt x="0" y="495087"/>
                  </a:lnTo>
                  <a:lnTo>
                    <a:pt x="0" y="524210"/>
                  </a:lnTo>
                  <a:lnTo>
                    <a:pt x="276666" y="524210"/>
                  </a:lnTo>
                  <a:lnTo>
                    <a:pt x="553332" y="524210"/>
                  </a:lnTo>
                  <a:lnTo>
                    <a:pt x="553332" y="495087"/>
                  </a:lnTo>
                  <a:lnTo>
                    <a:pt x="502367" y="458683"/>
                  </a:lnTo>
                  <a:close/>
                  <a:moveTo>
                    <a:pt x="167456" y="444122"/>
                  </a:moveTo>
                  <a:lnTo>
                    <a:pt x="123772" y="444122"/>
                  </a:lnTo>
                  <a:lnTo>
                    <a:pt x="123772" y="196579"/>
                  </a:lnTo>
                  <a:lnTo>
                    <a:pt x="167456" y="196579"/>
                  </a:lnTo>
                  <a:lnTo>
                    <a:pt x="167456" y="444122"/>
                  </a:lnTo>
                  <a:close/>
                  <a:moveTo>
                    <a:pt x="254824" y="444122"/>
                  </a:moveTo>
                  <a:lnTo>
                    <a:pt x="211140" y="444122"/>
                  </a:lnTo>
                  <a:lnTo>
                    <a:pt x="211140" y="196579"/>
                  </a:lnTo>
                  <a:lnTo>
                    <a:pt x="254824" y="196579"/>
                  </a:lnTo>
                  <a:lnTo>
                    <a:pt x="254824" y="444122"/>
                  </a:lnTo>
                  <a:close/>
                  <a:moveTo>
                    <a:pt x="269385" y="123772"/>
                  </a:moveTo>
                  <a:cubicBezTo>
                    <a:pt x="253368" y="123772"/>
                    <a:pt x="240263" y="110666"/>
                    <a:pt x="240263" y="94649"/>
                  </a:cubicBezTo>
                  <a:cubicBezTo>
                    <a:pt x="240263" y="78631"/>
                    <a:pt x="253368" y="65526"/>
                    <a:pt x="269385" y="65526"/>
                  </a:cubicBezTo>
                  <a:cubicBezTo>
                    <a:pt x="285403" y="65526"/>
                    <a:pt x="298508" y="78631"/>
                    <a:pt x="298508" y="94649"/>
                  </a:cubicBezTo>
                  <a:cubicBezTo>
                    <a:pt x="298508" y="110666"/>
                    <a:pt x="285403" y="123772"/>
                    <a:pt x="269385" y="123772"/>
                  </a:cubicBezTo>
                  <a:close/>
                  <a:moveTo>
                    <a:pt x="342192" y="444122"/>
                  </a:moveTo>
                  <a:lnTo>
                    <a:pt x="298508" y="444122"/>
                  </a:lnTo>
                  <a:lnTo>
                    <a:pt x="298508" y="196579"/>
                  </a:lnTo>
                  <a:lnTo>
                    <a:pt x="342192" y="196579"/>
                  </a:lnTo>
                  <a:lnTo>
                    <a:pt x="342192" y="444122"/>
                  </a:lnTo>
                  <a:close/>
                  <a:moveTo>
                    <a:pt x="429561" y="444122"/>
                  </a:moveTo>
                  <a:lnTo>
                    <a:pt x="385876" y="444122"/>
                  </a:lnTo>
                  <a:lnTo>
                    <a:pt x="385876" y="196579"/>
                  </a:lnTo>
                  <a:lnTo>
                    <a:pt x="429561" y="196579"/>
                  </a:lnTo>
                  <a:lnTo>
                    <a:pt x="429561" y="444122"/>
                  </a:lnTo>
                  <a:close/>
                </a:path>
              </a:pathLst>
            </a:custGeom>
            <a:solidFill>
              <a:schemeClr val="tx2"/>
            </a:solidFill>
            <a:ln w="72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294881" y="2882684"/>
            <a:ext cx="537023" cy="537023"/>
            <a:chOff x="5294881" y="2882684"/>
            <a:chExt cx="537023" cy="537023"/>
          </a:xfrm>
        </p:grpSpPr>
        <p:sp>
          <p:nvSpPr>
            <p:cNvPr id="30" name="Oval 29"/>
            <p:cNvSpPr/>
            <p:nvPr/>
          </p:nvSpPr>
          <p:spPr>
            <a:xfrm>
              <a:off x="5294881" y="2882684"/>
              <a:ext cx="537023" cy="53702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en-GB" sz="1500" dirty="0" err="1">
                <a:solidFill>
                  <a:schemeClr val="bg1"/>
                </a:solidFill>
              </a:endParaRPr>
            </a:p>
          </p:txBody>
        </p:sp>
        <p:grpSp>
          <p:nvGrpSpPr>
            <p:cNvPr id="102" name="Group 101" descr="Icon address book"/>
            <p:cNvGrpSpPr/>
            <p:nvPr/>
          </p:nvGrpSpPr>
          <p:grpSpPr>
            <a:xfrm>
              <a:off x="5451693" y="3021214"/>
              <a:ext cx="223398" cy="271008"/>
              <a:chOff x="6524311" y="1621955"/>
              <a:chExt cx="444122" cy="538770"/>
            </a:xfrm>
            <a:solidFill>
              <a:schemeClr val="bg1"/>
            </a:solidFill>
          </p:grpSpPr>
          <p:sp>
            <p:nvSpPr>
              <p:cNvPr id="104" name="Freeform: Shape 103"/>
              <p:cNvSpPr/>
              <p:nvPr/>
            </p:nvSpPr>
            <p:spPr>
              <a:xfrm>
                <a:off x="6924749" y="1621955"/>
                <a:ext cx="43684" cy="538770"/>
              </a:xfrm>
              <a:custGeom>
                <a:avLst/>
                <a:gdLst>
                  <a:gd name="connsiteX0" fmla="*/ 0 w 43684"/>
                  <a:gd name="connsiteY0" fmla="*/ 0 h 538770"/>
                  <a:gd name="connsiteX1" fmla="*/ 43684 w 43684"/>
                  <a:gd name="connsiteY1" fmla="*/ 0 h 538770"/>
                  <a:gd name="connsiteX2" fmla="*/ 43684 w 43684"/>
                  <a:gd name="connsiteY2" fmla="*/ 538771 h 538770"/>
                  <a:gd name="connsiteX3" fmla="*/ 0 w 43684"/>
                  <a:gd name="connsiteY3" fmla="*/ 538771 h 538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684" h="538770">
                    <a:moveTo>
                      <a:pt x="0" y="0"/>
                    </a:moveTo>
                    <a:lnTo>
                      <a:pt x="43684" y="0"/>
                    </a:lnTo>
                    <a:lnTo>
                      <a:pt x="43684" y="538771"/>
                    </a:lnTo>
                    <a:lnTo>
                      <a:pt x="0" y="538771"/>
                    </a:lnTo>
                    <a:close/>
                  </a:path>
                </a:pathLst>
              </a:custGeom>
              <a:grpFill/>
              <a:ln w="72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/>
              <p:cNvSpPr/>
              <p:nvPr/>
            </p:nvSpPr>
            <p:spPr>
              <a:xfrm>
                <a:off x="6524311" y="1621955"/>
                <a:ext cx="371315" cy="538770"/>
              </a:xfrm>
              <a:custGeom>
                <a:avLst/>
                <a:gdLst>
                  <a:gd name="connsiteX0" fmla="*/ 0 w 371315"/>
                  <a:gd name="connsiteY0" fmla="*/ 29123 h 538770"/>
                  <a:gd name="connsiteX1" fmla="*/ 0 w 371315"/>
                  <a:gd name="connsiteY1" fmla="*/ 509648 h 538770"/>
                  <a:gd name="connsiteX2" fmla="*/ 29123 w 371315"/>
                  <a:gd name="connsiteY2" fmla="*/ 538771 h 538770"/>
                  <a:gd name="connsiteX3" fmla="*/ 371315 w 371315"/>
                  <a:gd name="connsiteY3" fmla="*/ 538771 h 538770"/>
                  <a:gd name="connsiteX4" fmla="*/ 371315 w 371315"/>
                  <a:gd name="connsiteY4" fmla="*/ 0 h 538770"/>
                  <a:gd name="connsiteX5" fmla="*/ 29123 w 371315"/>
                  <a:gd name="connsiteY5" fmla="*/ 0 h 538770"/>
                  <a:gd name="connsiteX6" fmla="*/ 0 w 371315"/>
                  <a:gd name="connsiteY6" fmla="*/ 29123 h 538770"/>
                  <a:gd name="connsiteX7" fmla="*/ 191482 w 371315"/>
                  <a:gd name="connsiteY7" fmla="*/ 259921 h 538770"/>
                  <a:gd name="connsiteX8" fmla="*/ 136149 w 371315"/>
                  <a:gd name="connsiteY8" fmla="*/ 204587 h 538770"/>
                  <a:gd name="connsiteX9" fmla="*/ 191482 w 371315"/>
                  <a:gd name="connsiteY9" fmla="*/ 149254 h 538770"/>
                  <a:gd name="connsiteX10" fmla="*/ 246815 w 371315"/>
                  <a:gd name="connsiteY10" fmla="*/ 204587 h 538770"/>
                  <a:gd name="connsiteX11" fmla="*/ 191482 w 371315"/>
                  <a:gd name="connsiteY11" fmla="*/ 259921 h 538770"/>
                  <a:gd name="connsiteX12" fmla="*/ 80088 w 371315"/>
                  <a:gd name="connsiteY12" fmla="*/ 330543 h 538770"/>
                  <a:gd name="connsiteX13" fmla="*/ 91009 w 371315"/>
                  <a:gd name="connsiteY13" fmla="*/ 307973 h 538770"/>
                  <a:gd name="connsiteX14" fmla="*/ 145614 w 371315"/>
                  <a:gd name="connsiteY14" fmla="*/ 281763 h 538770"/>
                  <a:gd name="connsiteX15" fmla="*/ 191482 w 371315"/>
                  <a:gd name="connsiteY15" fmla="*/ 274482 h 538770"/>
                  <a:gd name="connsiteX16" fmla="*/ 237350 w 371315"/>
                  <a:gd name="connsiteY16" fmla="*/ 281763 h 538770"/>
                  <a:gd name="connsiteX17" fmla="*/ 291956 w 371315"/>
                  <a:gd name="connsiteY17" fmla="*/ 307973 h 538770"/>
                  <a:gd name="connsiteX18" fmla="*/ 302877 w 371315"/>
                  <a:gd name="connsiteY18" fmla="*/ 330543 h 538770"/>
                  <a:gd name="connsiteX19" fmla="*/ 302877 w 371315"/>
                  <a:gd name="connsiteY19" fmla="*/ 385876 h 538770"/>
                  <a:gd name="connsiteX20" fmla="*/ 80088 w 371315"/>
                  <a:gd name="connsiteY20" fmla="*/ 385876 h 538770"/>
                  <a:gd name="connsiteX21" fmla="*/ 80088 w 371315"/>
                  <a:gd name="connsiteY21" fmla="*/ 330543 h 538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71315" h="538770">
                    <a:moveTo>
                      <a:pt x="0" y="29123"/>
                    </a:moveTo>
                    <a:lnTo>
                      <a:pt x="0" y="509648"/>
                    </a:lnTo>
                    <a:cubicBezTo>
                      <a:pt x="0" y="525666"/>
                      <a:pt x="13105" y="538771"/>
                      <a:pt x="29123" y="538771"/>
                    </a:cubicBezTo>
                    <a:lnTo>
                      <a:pt x="371315" y="538771"/>
                    </a:lnTo>
                    <a:lnTo>
                      <a:pt x="371315" y="0"/>
                    </a:lnTo>
                    <a:lnTo>
                      <a:pt x="29123" y="0"/>
                    </a:lnTo>
                    <a:cubicBezTo>
                      <a:pt x="13105" y="0"/>
                      <a:pt x="0" y="13105"/>
                      <a:pt x="0" y="29123"/>
                    </a:cubicBezTo>
                    <a:close/>
                    <a:moveTo>
                      <a:pt x="191482" y="259921"/>
                    </a:moveTo>
                    <a:cubicBezTo>
                      <a:pt x="160903" y="259921"/>
                      <a:pt x="136149" y="235166"/>
                      <a:pt x="136149" y="204587"/>
                    </a:cubicBezTo>
                    <a:cubicBezTo>
                      <a:pt x="136149" y="174008"/>
                      <a:pt x="160903" y="149254"/>
                      <a:pt x="191482" y="149254"/>
                    </a:cubicBezTo>
                    <a:cubicBezTo>
                      <a:pt x="222061" y="149254"/>
                      <a:pt x="246815" y="174008"/>
                      <a:pt x="246815" y="204587"/>
                    </a:cubicBezTo>
                    <a:cubicBezTo>
                      <a:pt x="246815" y="235894"/>
                      <a:pt x="222061" y="259921"/>
                      <a:pt x="191482" y="259921"/>
                    </a:cubicBezTo>
                    <a:close/>
                    <a:moveTo>
                      <a:pt x="80088" y="330543"/>
                    </a:moveTo>
                    <a:cubicBezTo>
                      <a:pt x="80088" y="321806"/>
                      <a:pt x="84456" y="313070"/>
                      <a:pt x="91009" y="307973"/>
                    </a:cubicBezTo>
                    <a:cubicBezTo>
                      <a:pt x="107754" y="295596"/>
                      <a:pt x="125956" y="286859"/>
                      <a:pt x="145614" y="281763"/>
                    </a:cubicBezTo>
                    <a:cubicBezTo>
                      <a:pt x="160175" y="276666"/>
                      <a:pt x="176193" y="274482"/>
                      <a:pt x="191482" y="274482"/>
                    </a:cubicBezTo>
                    <a:cubicBezTo>
                      <a:pt x="206772" y="275210"/>
                      <a:pt x="222061" y="277394"/>
                      <a:pt x="237350" y="281763"/>
                    </a:cubicBezTo>
                    <a:cubicBezTo>
                      <a:pt x="257008" y="286859"/>
                      <a:pt x="275210" y="296324"/>
                      <a:pt x="291956" y="307973"/>
                    </a:cubicBezTo>
                    <a:cubicBezTo>
                      <a:pt x="298508" y="313798"/>
                      <a:pt x="302877" y="321806"/>
                      <a:pt x="302877" y="330543"/>
                    </a:cubicBezTo>
                    <a:lnTo>
                      <a:pt x="302877" y="385876"/>
                    </a:lnTo>
                    <a:lnTo>
                      <a:pt x="80088" y="385876"/>
                    </a:lnTo>
                    <a:lnTo>
                      <a:pt x="80088" y="330543"/>
                    </a:lnTo>
                    <a:close/>
                  </a:path>
                </a:pathLst>
              </a:custGeom>
              <a:grpFill/>
              <a:ln w="72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3074540" y="3683323"/>
            <a:ext cx="537023" cy="537023"/>
            <a:chOff x="3074540" y="3683323"/>
            <a:chExt cx="537023" cy="537023"/>
          </a:xfrm>
        </p:grpSpPr>
        <p:sp>
          <p:nvSpPr>
            <p:cNvPr id="31" name="Oval 30"/>
            <p:cNvSpPr/>
            <p:nvPr/>
          </p:nvSpPr>
          <p:spPr>
            <a:xfrm>
              <a:off x="3074540" y="3683323"/>
              <a:ext cx="537023" cy="5370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en-GB" sz="1500" dirty="0" err="1">
                <a:solidFill>
                  <a:schemeClr val="bg1"/>
                </a:solidFill>
              </a:endParaRPr>
            </a:p>
          </p:txBody>
        </p:sp>
        <p:grpSp>
          <p:nvGrpSpPr>
            <p:cNvPr id="110" name="Group 109"/>
            <p:cNvGrpSpPr/>
            <p:nvPr/>
          </p:nvGrpSpPr>
          <p:grpSpPr>
            <a:xfrm>
              <a:off x="3208510" y="3834952"/>
              <a:ext cx="269082" cy="233764"/>
              <a:chOff x="765945" y="7535993"/>
              <a:chExt cx="582455" cy="506008"/>
            </a:xfrm>
            <a:solidFill>
              <a:schemeClr val="bg1"/>
            </a:solidFill>
          </p:grpSpPr>
          <p:sp>
            <p:nvSpPr>
              <p:cNvPr id="111" name="Freeform: Shape 110"/>
              <p:cNvSpPr/>
              <p:nvPr/>
            </p:nvSpPr>
            <p:spPr>
              <a:xfrm>
                <a:off x="765945" y="7809019"/>
                <a:ext cx="582455" cy="232982"/>
              </a:xfrm>
              <a:custGeom>
                <a:avLst/>
                <a:gdLst>
                  <a:gd name="connsiteX0" fmla="*/ 334912 w 582455"/>
                  <a:gd name="connsiteY0" fmla="*/ 14561 h 232982"/>
                  <a:gd name="connsiteX1" fmla="*/ 305789 w 582455"/>
                  <a:gd name="connsiteY1" fmla="*/ 43684 h 232982"/>
                  <a:gd name="connsiteX2" fmla="*/ 276666 w 582455"/>
                  <a:gd name="connsiteY2" fmla="*/ 43684 h 232982"/>
                  <a:gd name="connsiteX3" fmla="*/ 247543 w 582455"/>
                  <a:gd name="connsiteY3" fmla="*/ 14561 h 232982"/>
                  <a:gd name="connsiteX4" fmla="*/ 247543 w 582455"/>
                  <a:gd name="connsiteY4" fmla="*/ 0 h 232982"/>
                  <a:gd name="connsiteX5" fmla="*/ 0 w 582455"/>
                  <a:gd name="connsiteY5" fmla="*/ 0 h 232982"/>
                  <a:gd name="connsiteX6" fmla="*/ 0 w 582455"/>
                  <a:gd name="connsiteY6" fmla="*/ 203859 h 232982"/>
                  <a:gd name="connsiteX7" fmla="*/ 29123 w 582455"/>
                  <a:gd name="connsiteY7" fmla="*/ 232982 h 232982"/>
                  <a:gd name="connsiteX8" fmla="*/ 553332 w 582455"/>
                  <a:gd name="connsiteY8" fmla="*/ 232982 h 232982"/>
                  <a:gd name="connsiteX9" fmla="*/ 582455 w 582455"/>
                  <a:gd name="connsiteY9" fmla="*/ 203859 h 232982"/>
                  <a:gd name="connsiteX10" fmla="*/ 582455 w 582455"/>
                  <a:gd name="connsiteY10" fmla="*/ 0 h 232982"/>
                  <a:gd name="connsiteX11" fmla="*/ 334912 w 582455"/>
                  <a:gd name="connsiteY11" fmla="*/ 0 h 232982"/>
                  <a:gd name="connsiteX12" fmla="*/ 334912 w 582455"/>
                  <a:gd name="connsiteY12" fmla="*/ 14561 h 232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82455" h="232982">
                    <a:moveTo>
                      <a:pt x="334912" y="14561"/>
                    </a:moveTo>
                    <a:cubicBezTo>
                      <a:pt x="334912" y="30579"/>
                      <a:pt x="321806" y="43684"/>
                      <a:pt x="305789" y="43684"/>
                    </a:cubicBezTo>
                    <a:lnTo>
                      <a:pt x="276666" y="43684"/>
                    </a:lnTo>
                    <a:cubicBezTo>
                      <a:pt x="260649" y="43684"/>
                      <a:pt x="247543" y="30579"/>
                      <a:pt x="247543" y="14561"/>
                    </a:cubicBezTo>
                    <a:lnTo>
                      <a:pt x="247543" y="0"/>
                    </a:lnTo>
                    <a:lnTo>
                      <a:pt x="0" y="0"/>
                    </a:lnTo>
                    <a:lnTo>
                      <a:pt x="0" y="203859"/>
                    </a:lnTo>
                    <a:cubicBezTo>
                      <a:pt x="0" y="219877"/>
                      <a:pt x="13105" y="232982"/>
                      <a:pt x="29123" y="232982"/>
                    </a:cubicBezTo>
                    <a:lnTo>
                      <a:pt x="553332" y="232982"/>
                    </a:lnTo>
                    <a:cubicBezTo>
                      <a:pt x="569350" y="232982"/>
                      <a:pt x="582455" y="219877"/>
                      <a:pt x="582455" y="203859"/>
                    </a:cubicBezTo>
                    <a:lnTo>
                      <a:pt x="582455" y="0"/>
                    </a:lnTo>
                    <a:lnTo>
                      <a:pt x="334912" y="0"/>
                    </a:lnTo>
                    <a:lnTo>
                      <a:pt x="334912" y="14561"/>
                    </a:lnTo>
                    <a:close/>
                  </a:path>
                </a:pathLst>
              </a:custGeom>
              <a:grpFill/>
              <a:ln w="72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/>
              <p:cNvSpPr/>
              <p:nvPr/>
            </p:nvSpPr>
            <p:spPr>
              <a:xfrm>
                <a:off x="765945" y="7535993"/>
                <a:ext cx="582455" cy="243903"/>
              </a:xfrm>
              <a:custGeom>
                <a:avLst/>
                <a:gdLst>
                  <a:gd name="connsiteX0" fmla="*/ 553332 w 582455"/>
                  <a:gd name="connsiteY0" fmla="*/ 98289 h 243903"/>
                  <a:gd name="connsiteX1" fmla="*/ 407719 w 582455"/>
                  <a:gd name="connsiteY1" fmla="*/ 98289 h 243903"/>
                  <a:gd name="connsiteX2" fmla="*/ 407719 w 582455"/>
                  <a:gd name="connsiteY2" fmla="*/ 50965 h 243903"/>
                  <a:gd name="connsiteX3" fmla="*/ 356754 w 582455"/>
                  <a:gd name="connsiteY3" fmla="*/ 0 h 243903"/>
                  <a:gd name="connsiteX4" fmla="*/ 225701 w 582455"/>
                  <a:gd name="connsiteY4" fmla="*/ 0 h 243903"/>
                  <a:gd name="connsiteX5" fmla="*/ 174737 w 582455"/>
                  <a:gd name="connsiteY5" fmla="*/ 50965 h 243903"/>
                  <a:gd name="connsiteX6" fmla="*/ 174737 w 582455"/>
                  <a:gd name="connsiteY6" fmla="*/ 98289 h 243903"/>
                  <a:gd name="connsiteX7" fmla="*/ 29123 w 582455"/>
                  <a:gd name="connsiteY7" fmla="*/ 98289 h 243903"/>
                  <a:gd name="connsiteX8" fmla="*/ 0 w 582455"/>
                  <a:gd name="connsiteY8" fmla="*/ 127412 h 243903"/>
                  <a:gd name="connsiteX9" fmla="*/ 0 w 582455"/>
                  <a:gd name="connsiteY9" fmla="*/ 243903 h 243903"/>
                  <a:gd name="connsiteX10" fmla="*/ 247543 w 582455"/>
                  <a:gd name="connsiteY10" fmla="*/ 243903 h 243903"/>
                  <a:gd name="connsiteX11" fmla="*/ 247543 w 582455"/>
                  <a:gd name="connsiteY11" fmla="*/ 229342 h 243903"/>
                  <a:gd name="connsiteX12" fmla="*/ 334912 w 582455"/>
                  <a:gd name="connsiteY12" fmla="*/ 229342 h 243903"/>
                  <a:gd name="connsiteX13" fmla="*/ 334912 w 582455"/>
                  <a:gd name="connsiteY13" fmla="*/ 243903 h 243903"/>
                  <a:gd name="connsiteX14" fmla="*/ 582455 w 582455"/>
                  <a:gd name="connsiteY14" fmla="*/ 243903 h 243903"/>
                  <a:gd name="connsiteX15" fmla="*/ 582455 w 582455"/>
                  <a:gd name="connsiteY15" fmla="*/ 127412 h 243903"/>
                  <a:gd name="connsiteX16" fmla="*/ 553332 w 582455"/>
                  <a:gd name="connsiteY16" fmla="*/ 98289 h 243903"/>
                  <a:gd name="connsiteX17" fmla="*/ 218421 w 582455"/>
                  <a:gd name="connsiteY17" fmla="*/ 98289 h 243903"/>
                  <a:gd name="connsiteX18" fmla="*/ 218421 w 582455"/>
                  <a:gd name="connsiteY18" fmla="*/ 50965 h 243903"/>
                  <a:gd name="connsiteX19" fmla="*/ 225701 w 582455"/>
                  <a:gd name="connsiteY19" fmla="*/ 43684 h 243903"/>
                  <a:gd name="connsiteX20" fmla="*/ 356754 w 582455"/>
                  <a:gd name="connsiteY20" fmla="*/ 43684 h 243903"/>
                  <a:gd name="connsiteX21" fmla="*/ 364034 w 582455"/>
                  <a:gd name="connsiteY21" fmla="*/ 50965 h 243903"/>
                  <a:gd name="connsiteX22" fmla="*/ 364034 w 582455"/>
                  <a:gd name="connsiteY22" fmla="*/ 98289 h 243903"/>
                  <a:gd name="connsiteX23" fmla="*/ 218421 w 582455"/>
                  <a:gd name="connsiteY23" fmla="*/ 98289 h 243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82455" h="243903">
                    <a:moveTo>
                      <a:pt x="553332" y="98289"/>
                    </a:moveTo>
                    <a:lnTo>
                      <a:pt x="407719" y="98289"/>
                    </a:lnTo>
                    <a:lnTo>
                      <a:pt x="407719" y="50965"/>
                    </a:lnTo>
                    <a:cubicBezTo>
                      <a:pt x="407719" y="22570"/>
                      <a:pt x="385148" y="0"/>
                      <a:pt x="356754" y="0"/>
                    </a:cubicBezTo>
                    <a:lnTo>
                      <a:pt x="225701" y="0"/>
                    </a:lnTo>
                    <a:cubicBezTo>
                      <a:pt x="197307" y="0"/>
                      <a:pt x="174737" y="22570"/>
                      <a:pt x="174737" y="50965"/>
                    </a:cubicBezTo>
                    <a:lnTo>
                      <a:pt x="174737" y="98289"/>
                    </a:lnTo>
                    <a:lnTo>
                      <a:pt x="29123" y="98289"/>
                    </a:lnTo>
                    <a:cubicBezTo>
                      <a:pt x="13105" y="98289"/>
                      <a:pt x="0" y="111395"/>
                      <a:pt x="0" y="127412"/>
                    </a:cubicBezTo>
                    <a:lnTo>
                      <a:pt x="0" y="243903"/>
                    </a:lnTo>
                    <a:lnTo>
                      <a:pt x="247543" y="243903"/>
                    </a:lnTo>
                    <a:lnTo>
                      <a:pt x="247543" y="229342"/>
                    </a:lnTo>
                    <a:lnTo>
                      <a:pt x="334912" y="229342"/>
                    </a:lnTo>
                    <a:lnTo>
                      <a:pt x="334912" y="243903"/>
                    </a:lnTo>
                    <a:lnTo>
                      <a:pt x="582455" y="243903"/>
                    </a:lnTo>
                    <a:lnTo>
                      <a:pt x="582455" y="127412"/>
                    </a:lnTo>
                    <a:cubicBezTo>
                      <a:pt x="582455" y="111395"/>
                      <a:pt x="569350" y="98289"/>
                      <a:pt x="553332" y="98289"/>
                    </a:cubicBezTo>
                    <a:moveTo>
                      <a:pt x="218421" y="98289"/>
                    </a:moveTo>
                    <a:lnTo>
                      <a:pt x="218421" y="50965"/>
                    </a:lnTo>
                    <a:cubicBezTo>
                      <a:pt x="218421" y="46596"/>
                      <a:pt x="221333" y="43684"/>
                      <a:pt x="225701" y="43684"/>
                    </a:cubicBezTo>
                    <a:lnTo>
                      <a:pt x="356754" y="43684"/>
                    </a:lnTo>
                    <a:cubicBezTo>
                      <a:pt x="361122" y="43684"/>
                      <a:pt x="364034" y="46596"/>
                      <a:pt x="364034" y="50965"/>
                    </a:cubicBezTo>
                    <a:lnTo>
                      <a:pt x="364034" y="98289"/>
                    </a:lnTo>
                    <a:lnTo>
                      <a:pt x="218421" y="98289"/>
                    </a:lnTo>
                    <a:close/>
                  </a:path>
                </a:pathLst>
              </a:custGeom>
              <a:grpFill/>
              <a:ln w="72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5981648" y="4416484"/>
            <a:ext cx="537023" cy="537023"/>
            <a:chOff x="5981648" y="4416484"/>
            <a:chExt cx="537023" cy="537023"/>
          </a:xfrm>
        </p:grpSpPr>
        <p:sp>
          <p:nvSpPr>
            <p:cNvPr id="32" name="Oval 31"/>
            <p:cNvSpPr/>
            <p:nvPr/>
          </p:nvSpPr>
          <p:spPr>
            <a:xfrm>
              <a:off x="5981648" y="4416484"/>
              <a:ext cx="537023" cy="53702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en-GB" sz="1500" dirty="0" err="1">
                <a:solidFill>
                  <a:schemeClr val="bg1"/>
                </a:solidFill>
              </a:endParaRPr>
            </a:p>
          </p:txBody>
        </p:sp>
        <p:grpSp>
          <p:nvGrpSpPr>
            <p:cNvPr id="115" name="Group 114"/>
            <p:cNvGrpSpPr/>
            <p:nvPr/>
          </p:nvGrpSpPr>
          <p:grpSpPr>
            <a:xfrm>
              <a:off x="6108700" y="4546190"/>
              <a:ext cx="275844" cy="275844"/>
              <a:chOff x="2178173" y="7523647"/>
              <a:chExt cx="495086" cy="495086"/>
            </a:xfrm>
            <a:solidFill>
              <a:schemeClr val="bg1"/>
            </a:solidFill>
          </p:grpSpPr>
          <p:sp>
            <p:nvSpPr>
              <p:cNvPr id="116" name="Freeform: Shape 115"/>
              <p:cNvSpPr/>
              <p:nvPr/>
            </p:nvSpPr>
            <p:spPr>
              <a:xfrm>
                <a:off x="2178173" y="7523647"/>
                <a:ext cx="495086" cy="495086"/>
              </a:xfrm>
              <a:custGeom>
                <a:avLst/>
                <a:gdLst>
                  <a:gd name="connsiteX0" fmla="*/ 43684 w 495086"/>
                  <a:gd name="connsiteY0" fmla="*/ 0 h 495086"/>
                  <a:gd name="connsiteX1" fmla="*/ 0 w 495086"/>
                  <a:gd name="connsiteY1" fmla="*/ 0 h 495086"/>
                  <a:gd name="connsiteX2" fmla="*/ 0 w 495086"/>
                  <a:gd name="connsiteY2" fmla="*/ 495087 h 495086"/>
                  <a:gd name="connsiteX3" fmla="*/ 495087 w 495086"/>
                  <a:gd name="connsiteY3" fmla="*/ 495087 h 495086"/>
                  <a:gd name="connsiteX4" fmla="*/ 495087 w 495086"/>
                  <a:gd name="connsiteY4" fmla="*/ 451403 h 495086"/>
                  <a:gd name="connsiteX5" fmla="*/ 43684 w 495086"/>
                  <a:gd name="connsiteY5" fmla="*/ 451403 h 495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95086" h="495086">
                    <a:moveTo>
                      <a:pt x="43684" y="0"/>
                    </a:moveTo>
                    <a:lnTo>
                      <a:pt x="0" y="0"/>
                    </a:lnTo>
                    <a:lnTo>
                      <a:pt x="0" y="495087"/>
                    </a:lnTo>
                    <a:lnTo>
                      <a:pt x="495087" y="495087"/>
                    </a:lnTo>
                    <a:lnTo>
                      <a:pt x="495087" y="451403"/>
                    </a:lnTo>
                    <a:lnTo>
                      <a:pt x="43684" y="451403"/>
                    </a:lnTo>
                    <a:close/>
                  </a:path>
                </a:pathLst>
              </a:custGeom>
              <a:grpFill/>
              <a:ln w="72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/>
              <p:cNvSpPr/>
              <p:nvPr/>
            </p:nvSpPr>
            <p:spPr>
              <a:xfrm>
                <a:off x="2265541" y="7676542"/>
                <a:ext cx="80087" cy="254824"/>
              </a:xfrm>
              <a:custGeom>
                <a:avLst/>
                <a:gdLst>
                  <a:gd name="connsiteX0" fmla="*/ 0 w 80087"/>
                  <a:gd name="connsiteY0" fmla="*/ 0 h 254824"/>
                  <a:gd name="connsiteX1" fmla="*/ 80088 w 80087"/>
                  <a:gd name="connsiteY1" fmla="*/ 0 h 254824"/>
                  <a:gd name="connsiteX2" fmla="*/ 80088 w 80087"/>
                  <a:gd name="connsiteY2" fmla="*/ 254824 h 254824"/>
                  <a:gd name="connsiteX3" fmla="*/ 0 w 80087"/>
                  <a:gd name="connsiteY3" fmla="*/ 254824 h 254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087" h="254824">
                    <a:moveTo>
                      <a:pt x="0" y="0"/>
                    </a:moveTo>
                    <a:lnTo>
                      <a:pt x="80088" y="0"/>
                    </a:lnTo>
                    <a:lnTo>
                      <a:pt x="80088" y="254824"/>
                    </a:lnTo>
                    <a:lnTo>
                      <a:pt x="0" y="254824"/>
                    </a:lnTo>
                    <a:close/>
                  </a:path>
                </a:pathLst>
              </a:custGeom>
              <a:grpFill/>
              <a:ln w="72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/>
              <p:cNvSpPr/>
              <p:nvPr/>
            </p:nvSpPr>
            <p:spPr>
              <a:xfrm>
                <a:off x="2374752" y="7523647"/>
                <a:ext cx="80087" cy="407718"/>
              </a:xfrm>
              <a:custGeom>
                <a:avLst/>
                <a:gdLst>
                  <a:gd name="connsiteX0" fmla="*/ 0 w 80087"/>
                  <a:gd name="connsiteY0" fmla="*/ 0 h 407718"/>
                  <a:gd name="connsiteX1" fmla="*/ 80088 w 80087"/>
                  <a:gd name="connsiteY1" fmla="*/ 0 h 407718"/>
                  <a:gd name="connsiteX2" fmla="*/ 80088 w 80087"/>
                  <a:gd name="connsiteY2" fmla="*/ 407719 h 407718"/>
                  <a:gd name="connsiteX3" fmla="*/ 0 w 80087"/>
                  <a:gd name="connsiteY3" fmla="*/ 407719 h 407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087" h="407718">
                    <a:moveTo>
                      <a:pt x="0" y="0"/>
                    </a:moveTo>
                    <a:lnTo>
                      <a:pt x="80088" y="0"/>
                    </a:lnTo>
                    <a:lnTo>
                      <a:pt x="80088" y="407719"/>
                    </a:lnTo>
                    <a:lnTo>
                      <a:pt x="0" y="407719"/>
                    </a:lnTo>
                    <a:close/>
                  </a:path>
                </a:pathLst>
              </a:custGeom>
              <a:grpFill/>
              <a:ln w="72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/>
              <p:cNvSpPr/>
              <p:nvPr/>
            </p:nvSpPr>
            <p:spPr>
              <a:xfrm>
                <a:off x="2483962" y="7676542"/>
                <a:ext cx="80087" cy="254824"/>
              </a:xfrm>
              <a:custGeom>
                <a:avLst/>
                <a:gdLst>
                  <a:gd name="connsiteX0" fmla="*/ 0 w 80087"/>
                  <a:gd name="connsiteY0" fmla="*/ 0 h 254824"/>
                  <a:gd name="connsiteX1" fmla="*/ 80088 w 80087"/>
                  <a:gd name="connsiteY1" fmla="*/ 0 h 254824"/>
                  <a:gd name="connsiteX2" fmla="*/ 80088 w 80087"/>
                  <a:gd name="connsiteY2" fmla="*/ 254824 h 254824"/>
                  <a:gd name="connsiteX3" fmla="*/ 0 w 80087"/>
                  <a:gd name="connsiteY3" fmla="*/ 254824 h 254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087" h="254824">
                    <a:moveTo>
                      <a:pt x="0" y="0"/>
                    </a:moveTo>
                    <a:lnTo>
                      <a:pt x="80088" y="0"/>
                    </a:lnTo>
                    <a:lnTo>
                      <a:pt x="80088" y="254824"/>
                    </a:lnTo>
                    <a:lnTo>
                      <a:pt x="0" y="254824"/>
                    </a:lnTo>
                    <a:close/>
                  </a:path>
                </a:pathLst>
              </a:custGeom>
              <a:grpFill/>
              <a:ln w="72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/>
              <p:cNvSpPr/>
              <p:nvPr/>
            </p:nvSpPr>
            <p:spPr>
              <a:xfrm>
                <a:off x="2593172" y="7800313"/>
                <a:ext cx="80087" cy="131052"/>
              </a:xfrm>
              <a:custGeom>
                <a:avLst/>
                <a:gdLst>
                  <a:gd name="connsiteX0" fmla="*/ 0 w 80087"/>
                  <a:gd name="connsiteY0" fmla="*/ 0 h 131052"/>
                  <a:gd name="connsiteX1" fmla="*/ 80088 w 80087"/>
                  <a:gd name="connsiteY1" fmla="*/ 0 h 131052"/>
                  <a:gd name="connsiteX2" fmla="*/ 80088 w 80087"/>
                  <a:gd name="connsiteY2" fmla="*/ 131052 h 131052"/>
                  <a:gd name="connsiteX3" fmla="*/ 0 w 80087"/>
                  <a:gd name="connsiteY3" fmla="*/ 131052 h 131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087" h="131052">
                    <a:moveTo>
                      <a:pt x="0" y="0"/>
                    </a:moveTo>
                    <a:lnTo>
                      <a:pt x="80088" y="0"/>
                    </a:lnTo>
                    <a:lnTo>
                      <a:pt x="80088" y="131052"/>
                    </a:lnTo>
                    <a:lnTo>
                      <a:pt x="0" y="131052"/>
                    </a:lnTo>
                    <a:close/>
                  </a:path>
                </a:pathLst>
              </a:custGeom>
              <a:grpFill/>
              <a:ln w="72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2068497" y="1332765"/>
            <a:ext cx="537023" cy="537023"/>
            <a:chOff x="2068497" y="1332765"/>
            <a:chExt cx="537023" cy="537023"/>
          </a:xfrm>
        </p:grpSpPr>
        <p:sp>
          <p:nvSpPr>
            <p:cNvPr id="27" name="Oval 26"/>
            <p:cNvSpPr/>
            <p:nvPr/>
          </p:nvSpPr>
          <p:spPr>
            <a:xfrm>
              <a:off x="2068497" y="1332765"/>
              <a:ext cx="537023" cy="53702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en-GB" sz="1500" dirty="0" err="1">
                <a:solidFill>
                  <a:schemeClr val="bg1"/>
                </a:solidFill>
              </a:endParaRPr>
            </a:p>
          </p:txBody>
        </p:sp>
        <p:grpSp>
          <p:nvGrpSpPr>
            <p:cNvPr id="123" name="Group 122"/>
            <p:cNvGrpSpPr/>
            <p:nvPr/>
          </p:nvGrpSpPr>
          <p:grpSpPr>
            <a:xfrm>
              <a:off x="2211082" y="1467707"/>
              <a:ext cx="251850" cy="254440"/>
              <a:chOff x="4508501" y="2362200"/>
              <a:chExt cx="1235075" cy="1247775"/>
            </a:xfrm>
            <a:solidFill>
              <a:schemeClr val="bg1"/>
            </a:solidFill>
          </p:grpSpPr>
          <p:sp>
            <p:nvSpPr>
              <p:cNvPr id="124" name="Freeform 52"/>
              <p:cNvSpPr/>
              <p:nvPr/>
            </p:nvSpPr>
            <p:spPr bwMode="auto">
              <a:xfrm>
                <a:off x="4640263" y="2430463"/>
                <a:ext cx="354013" cy="822325"/>
              </a:xfrm>
              <a:custGeom>
                <a:avLst/>
                <a:gdLst>
                  <a:gd name="T0" fmla="*/ 0 w 223"/>
                  <a:gd name="T1" fmla="*/ 518 h 518"/>
                  <a:gd name="T2" fmla="*/ 223 w 223"/>
                  <a:gd name="T3" fmla="*/ 476 h 518"/>
                  <a:gd name="T4" fmla="*/ 223 w 223"/>
                  <a:gd name="T5" fmla="*/ 0 h 518"/>
                  <a:gd name="T6" fmla="*/ 0 w 223"/>
                  <a:gd name="T7" fmla="*/ 41 h 518"/>
                  <a:gd name="T8" fmla="*/ 0 w 223"/>
                  <a:gd name="T9" fmla="*/ 518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3" h="518">
                    <a:moveTo>
                      <a:pt x="0" y="518"/>
                    </a:moveTo>
                    <a:lnTo>
                      <a:pt x="223" y="476"/>
                    </a:lnTo>
                    <a:lnTo>
                      <a:pt x="223" y="0"/>
                    </a:lnTo>
                    <a:lnTo>
                      <a:pt x="0" y="41"/>
                    </a:lnTo>
                    <a:lnTo>
                      <a:pt x="0" y="5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GB"/>
              </a:p>
            </p:txBody>
          </p:sp>
          <p:sp>
            <p:nvSpPr>
              <p:cNvPr id="125" name="Freeform 53"/>
              <p:cNvSpPr/>
              <p:nvPr/>
            </p:nvSpPr>
            <p:spPr bwMode="auto">
              <a:xfrm>
                <a:off x="5016501" y="2430463"/>
                <a:ext cx="352425" cy="889000"/>
              </a:xfrm>
              <a:custGeom>
                <a:avLst/>
                <a:gdLst>
                  <a:gd name="T0" fmla="*/ 0 w 222"/>
                  <a:gd name="T1" fmla="*/ 476 h 560"/>
                  <a:gd name="T2" fmla="*/ 222 w 222"/>
                  <a:gd name="T3" fmla="*/ 560 h 560"/>
                  <a:gd name="T4" fmla="*/ 222 w 222"/>
                  <a:gd name="T5" fmla="*/ 84 h 560"/>
                  <a:gd name="T6" fmla="*/ 0 w 222"/>
                  <a:gd name="T7" fmla="*/ 0 h 560"/>
                  <a:gd name="T8" fmla="*/ 0 w 222"/>
                  <a:gd name="T9" fmla="*/ 47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560">
                    <a:moveTo>
                      <a:pt x="0" y="476"/>
                    </a:moveTo>
                    <a:lnTo>
                      <a:pt x="222" y="560"/>
                    </a:lnTo>
                    <a:lnTo>
                      <a:pt x="222" y="84"/>
                    </a:lnTo>
                    <a:lnTo>
                      <a:pt x="0" y="0"/>
                    </a:lnTo>
                    <a:lnTo>
                      <a:pt x="0" y="4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GB"/>
              </a:p>
            </p:txBody>
          </p:sp>
          <p:sp>
            <p:nvSpPr>
              <p:cNvPr id="126" name="Freeform 54"/>
              <p:cNvSpPr/>
              <p:nvPr/>
            </p:nvSpPr>
            <p:spPr bwMode="auto">
              <a:xfrm>
                <a:off x="5391151" y="2495550"/>
                <a:ext cx="352425" cy="823913"/>
              </a:xfrm>
              <a:custGeom>
                <a:avLst/>
                <a:gdLst>
                  <a:gd name="T0" fmla="*/ 0 w 222"/>
                  <a:gd name="T1" fmla="*/ 43 h 519"/>
                  <a:gd name="T2" fmla="*/ 0 w 222"/>
                  <a:gd name="T3" fmla="*/ 519 h 519"/>
                  <a:gd name="T4" fmla="*/ 222 w 222"/>
                  <a:gd name="T5" fmla="*/ 477 h 519"/>
                  <a:gd name="T6" fmla="*/ 222 w 222"/>
                  <a:gd name="T7" fmla="*/ 0 h 519"/>
                  <a:gd name="T8" fmla="*/ 0 w 222"/>
                  <a:gd name="T9" fmla="*/ 43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519">
                    <a:moveTo>
                      <a:pt x="0" y="43"/>
                    </a:moveTo>
                    <a:lnTo>
                      <a:pt x="0" y="519"/>
                    </a:lnTo>
                    <a:lnTo>
                      <a:pt x="222" y="477"/>
                    </a:lnTo>
                    <a:lnTo>
                      <a:pt x="222" y="0"/>
                    </a:lnTo>
                    <a:lnTo>
                      <a:pt x="0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GB"/>
              </a:p>
            </p:txBody>
          </p:sp>
          <p:sp>
            <p:nvSpPr>
              <p:cNvPr id="127" name="Freeform 55"/>
              <p:cNvSpPr/>
              <p:nvPr/>
            </p:nvSpPr>
            <p:spPr bwMode="auto">
              <a:xfrm>
                <a:off x="4508501" y="2362200"/>
                <a:ext cx="131763" cy="1247775"/>
              </a:xfrm>
              <a:custGeom>
                <a:avLst/>
                <a:gdLst>
                  <a:gd name="T0" fmla="*/ 125 w 125"/>
                  <a:gd name="T1" fmla="*/ 63 h 1167"/>
                  <a:gd name="T2" fmla="*/ 63 w 125"/>
                  <a:gd name="T3" fmla="*/ 0 h 1167"/>
                  <a:gd name="T4" fmla="*/ 0 w 125"/>
                  <a:gd name="T5" fmla="*/ 63 h 1167"/>
                  <a:gd name="T6" fmla="*/ 42 w 125"/>
                  <a:gd name="T7" fmla="*/ 121 h 1167"/>
                  <a:gd name="T8" fmla="*/ 42 w 125"/>
                  <a:gd name="T9" fmla="*/ 1167 h 1167"/>
                  <a:gd name="T10" fmla="*/ 84 w 125"/>
                  <a:gd name="T11" fmla="*/ 1167 h 1167"/>
                  <a:gd name="T12" fmla="*/ 84 w 125"/>
                  <a:gd name="T13" fmla="*/ 121 h 1167"/>
                  <a:gd name="T14" fmla="*/ 125 w 125"/>
                  <a:gd name="T15" fmla="*/ 63 h 1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5" h="1167">
                    <a:moveTo>
                      <a:pt x="125" y="63"/>
                    </a:moveTo>
                    <a:cubicBezTo>
                      <a:pt x="125" y="28"/>
                      <a:pt x="97" y="0"/>
                      <a:pt x="63" y="0"/>
                    </a:cubicBezTo>
                    <a:cubicBezTo>
                      <a:pt x="28" y="0"/>
                      <a:pt x="0" y="28"/>
                      <a:pt x="0" y="63"/>
                    </a:cubicBezTo>
                    <a:cubicBezTo>
                      <a:pt x="0" y="90"/>
                      <a:pt x="18" y="113"/>
                      <a:pt x="42" y="121"/>
                    </a:cubicBezTo>
                    <a:cubicBezTo>
                      <a:pt x="42" y="1167"/>
                      <a:pt x="42" y="1167"/>
                      <a:pt x="42" y="1167"/>
                    </a:cubicBezTo>
                    <a:cubicBezTo>
                      <a:pt x="84" y="1167"/>
                      <a:pt x="84" y="1167"/>
                      <a:pt x="84" y="1167"/>
                    </a:cubicBezTo>
                    <a:cubicBezTo>
                      <a:pt x="84" y="121"/>
                      <a:pt x="84" y="121"/>
                      <a:pt x="84" y="121"/>
                    </a:cubicBezTo>
                    <a:cubicBezTo>
                      <a:pt x="108" y="113"/>
                      <a:pt x="125" y="90"/>
                      <a:pt x="125" y="6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GB"/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9299813" y="4416484"/>
            <a:ext cx="537023" cy="537023"/>
            <a:chOff x="9299813" y="4416484"/>
            <a:chExt cx="537023" cy="537023"/>
          </a:xfrm>
        </p:grpSpPr>
        <p:sp>
          <p:nvSpPr>
            <p:cNvPr id="33" name="Oval 32"/>
            <p:cNvSpPr/>
            <p:nvPr/>
          </p:nvSpPr>
          <p:spPr>
            <a:xfrm>
              <a:off x="9299813" y="4416484"/>
              <a:ext cx="537023" cy="53702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en-GB" sz="1500" dirty="0" err="1">
                <a:solidFill>
                  <a:schemeClr val="bg1"/>
                </a:solidFill>
              </a:endParaRPr>
            </a:p>
          </p:txBody>
        </p:sp>
        <p:sp>
          <p:nvSpPr>
            <p:cNvPr id="128" name="Freeform 73"/>
            <p:cNvSpPr/>
            <p:nvPr/>
          </p:nvSpPr>
          <p:spPr bwMode="auto">
            <a:xfrm>
              <a:off x="9444726" y="4553000"/>
              <a:ext cx="247196" cy="267870"/>
            </a:xfrm>
            <a:custGeom>
              <a:avLst/>
              <a:gdLst>
                <a:gd name="T0" fmla="*/ 326 w 1010"/>
                <a:gd name="T1" fmla="*/ 119 h 1082"/>
                <a:gd name="T2" fmla="*/ 249 w 1010"/>
                <a:gd name="T3" fmla="*/ 163 h 1082"/>
                <a:gd name="T4" fmla="*/ 92 w 1010"/>
                <a:gd name="T5" fmla="*/ 665 h 1082"/>
                <a:gd name="T6" fmla="*/ 116 w 1010"/>
                <a:gd name="T7" fmla="*/ 699 h 1082"/>
                <a:gd name="T8" fmla="*/ 340 w 1010"/>
                <a:gd name="T9" fmla="*/ 329 h 1082"/>
                <a:gd name="T10" fmla="*/ 384 w 1010"/>
                <a:gd name="T11" fmla="*/ 373 h 1082"/>
                <a:gd name="T12" fmla="*/ 167 w 1010"/>
                <a:gd name="T13" fmla="*/ 748 h 1082"/>
                <a:gd name="T14" fmla="*/ 187 w 1010"/>
                <a:gd name="T15" fmla="*/ 1082 h 1082"/>
                <a:gd name="T16" fmla="*/ 256 w 1010"/>
                <a:gd name="T17" fmla="*/ 1082 h 1082"/>
                <a:gd name="T18" fmla="*/ 223 w 1010"/>
                <a:gd name="T19" fmla="*/ 783 h 1082"/>
                <a:gd name="T20" fmla="*/ 645 w 1010"/>
                <a:gd name="T21" fmla="*/ 759 h 1082"/>
                <a:gd name="T22" fmla="*/ 864 w 1010"/>
                <a:gd name="T23" fmla="*/ 311 h 1082"/>
                <a:gd name="T24" fmla="*/ 976 w 1010"/>
                <a:gd name="T25" fmla="*/ 158 h 1082"/>
                <a:gd name="T26" fmla="*/ 1010 w 1010"/>
                <a:gd name="T27" fmla="*/ 144 h 1082"/>
                <a:gd name="T28" fmla="*/ 326 w 1010"/>
                <a:gd name="T29" fmla="*/ 119 h 1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10" h="1082">
                  <a:moveTo>
                    <a:pt x="326" y="119"/>
                  </a:moveTo>
                  <a:cubicBezTo>
                    <a:pt x="313" y="125"/>
                    <a:pt x="262" y="155"/>
                    <a:pt x="249" y="163"/>
                  </a:cubicBezTo>
                  <a:cubicBezTo>
                    <a:pt x="70" y="288"/>
                    <a:pt x="0" y="504"/>
                    <a:pt x="92" y="665"/>
                  </a:cubicBezTo>
                  <a:cubicBezTo>
                    <a:pt x="99" y="677"/>
                    <a:pt x="107" y="688"/>
                    <a:pt x="116" y="699"/>
                  </a:cubicBezTo>
                  <a:cubicBezTo>
                    <a:pt x="154" y="569"/>
                    <a:pt x="230" y="440"/>
                    <a:pt x="340" y="329"/>
                  </a:cubicBezTo>
                  <a:cubicBezTo>
                    <a:pt x="384" y="373"/>
                    <a:pt x="384" y="373"/>
                    <a:pt x="384" y="373"/>
                  </a:cubicBezTo>
                  <a:cubicBezTo>
                    <a:pt x="272" y="486"/>
                    <a:pt x="199" y="618"/>
                    <a:pt x="167" y="748"/>
                  </a:cubicBezTo>
                  <a:cubicBezTo>
                    <a:pt x="138" y="867"/>
                    <a:pt x="143" y="984"/>
                    <a:pt x="187" y="1082"/>
                  </a:cubicBezTo>
                  <a:cubicBezTo>
                    <a:pt x="256" y="1082"/>
                    <a:pt x="256" y="1082"/>
                    <a:pt x="256" y="1082"/>
                  </a:cubicBezTo>
                  <a:cubicBezTo>
                    <a:pt x="210" y="997"/>
                    <a:pt x="200" y="892"/>
                    <a:pt x="223" y="783"/>
                  </a:cubicBezTo>
                  <a:cubicBezTo>
                    <a:pt x="349" y="846"/>
                    <a:pt x="522" y="841"/>
                    <a:pt x="645" y="759"/>
                  </a:cubicBezTo>
                  <a:cubicBezTo>
                    <a:pt x="840" y="627"/>
                    <a:pt x="843" y="395"/>
                    <a:pt x="864" y="311"/>
                  </a:cubicBezTo>
                  <a:cubicBezTo>
                    <a:pt x="885" y="227"/>
                    <a:pt x="923" y="189"/>
                    <a:pt x="976" y="158"/>
                  </a:cubicBezTo>
                  <a:cubicBezTo>
                    <a:pt x="987" y="152"/>
                    <a:pt x="998" y="148"/>
                    <a:pt x="1010" y="144"/>
                  </a:cubicBezTo>
                  <a:cubicBezTo>
                    <a:pt x="839" y="13"/>
                    <a:pt x="562" y="0"/>
                    <a:pt x="326" y="11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" name="Diagram 78">
            <a:extLst>
              <a:ext uri="{FF2B5EF4-FFF2-40B4-BE49-F238E27FC236}">
                <a16:creationId xmlns:a16="http://schemas.microsoft.com/office/drawing/2014/main" id="{5EBC992F-BBB6-900D-3F49-0B6B7DB16C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4652549"/>
              </p:ext>
            </p:extLst>
          </p:nvPr>
        </p:nvGraphicFramePr>
        <p:xfrm>
          <a:off x="960363" y="317935"/>
          <a:ext cx="9603275" cy="56279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9187716-1ED2-FB33-4AFA-4A2AEC29A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47" y="90397"/>
            <a:ext cx="3469024" cy="1049235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FUTURE WORK</a:t>
            </a:r>
            <a:endParaRPr lang="en-NG" sz="3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EBABCF5-6F6C-702D-811A-583B73522973}"/>
              </a:ext>
            </a:extLst>
          </p:cNvPr>
          <p:cNvSpPr txBox="1"/>
          <p:nvPr/>
        </p:nvSpPr>
        <p:spPr>
          <a:xfrm>
            <a:off x="6883685" y="4561725"/>
            <a:ext cx="22911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Regularly retrain the model with new data to maintain accuracy and adapt to changing trends.</a:t>
            </a:r>
            <a:endParaRPr lang="en-NG" sz="18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9206AFB-CB56-0A67-E975-2F26CCA3CBB0}"/>
              </a:ext>
            </a:extLst>
          </p:cNvPr>
          <p:cNvSpPr txBox="1"/>
          <p:nvPr/>
        </p:nvSpPr>
        <p:spPr>
          <a:xfrm>
            <a:off x="6491690" y="591480"/>
            <a:ext cx="22911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a typeface="Calibri" panose="020F0502020204030204" pitchFamily="34" charset="0"/>
                <a:cs typeface="Calibri" panose="020F0502020204030204" pitchFamily="34" charset="0"/>
              </a:rPr>
              <a:t>Collect a more balanced dataset to enhance model generalization</a:t>
            </a:r>
            <a:endParaRPr lang="en-NG" dirty="0"/>
          </a:p>
          <a:p>
            <a:pPr lvl="0"/>
            <a:endParaRPr lang="en-NG" sz="18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3A37276-CE81-CC92-D766-3157C85B39D8}"/>
              </a:ext>
            </a:extLst>
          </p:cNvPr>
          <p:cNvSpPr txBox="1"/>
          <p:nvPr/>
        </p:nvSpPr>
        <p:spPr>
          <a:xfrm>
            <a:off x="7024099" y="2531755"/>
            <a:ext cx="2291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Incorporate additional features, such as behavioral insights, to improve predictions.</a:t>
            </a:r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2024779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886</TotalTime>
  <Words>489</Words>
  <Application>Microsoft Office PowerPoint</Application>
  <PresentationFormat>Widescreen</PresentationFormat>
  <Paragraphs>80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OBJECTIVE</vt:lpstr>
      <vt:lpstr>PowerPoint Presentation</vt:lpstr>
      <vt:lpstr>PowerPoint Presentation</vt:lpstr>
      <vt:lpstr>KEY INSIGHTS</vt:lpstr>
      <vt:lpstr>PowerPoint Presentation</vt:lpstr>
      <vt:lpstr>RECOMMENDATIONS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Blessing</dc:creator>
  <cp:lastModifiedBy>Blessing</cp:lastModifiedBy>
  <cp:revision>31</cp:revision>
  <dcterms:created xsi:type="dcterms:W3CDTF">2025-03-22T15:59:52Z</dcterms:created>
  <dcterms:modified xsi:type="dcterms:W3CDTF">2025-03-23T21:33:56Z</dcterms:modified>
</cp:coreProperties>
</file>